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6"/>
  </p:notesMasterIdLst>
  <p:sldIdLst>
    <p:sldId id="256" r:id="rId2"/>
    <p:sldId id="265" r:id="rId3"/>
    <p:sldId id="258" r:id="rId4"/>
    <p:sldId id="266" r:id="rId5"/>
    <p:sldId id="261" r:id="rId6"/>
    <p:sldId id="267" r:id="rId7"/>
    <p:sldId id="273" r:id="rId8"/>
    <p:sldId id="276" r:id="rId9"/>
    <p:sldId id="274" r:id="rId10"/>
    <p:sldId id="275" r:id="rId11"/>
    <p:sldId id="268" r:id="rId12"/>
    <p:sldId id="277" r:id="rId13"/>
    <p:sldId id="279" r:id="rId14"/>
    <p:sldId id="278" r:id="rId15"/>
    <p:sldId id="269" r:id="rId16"/>
    <p:sldId id="280" r:id="rId17"/>
    <p:sldId id="272" r:id="rId18"/>
    <p:sldId id="281" r:id="rId19"/>
    <p:sldId id="270" r:id="rId20"/>
    <p:sldId id="282" r:id="rId21"/>
    <p:sldId id="271" r:id="rId22"/>
    <p:sldId id="263" r:id="rId23"/>
    <p:sldId id="257" r:id="rId24"/>
    <p:sldId id="260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0D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52"/>
    <p:restoredTop sz="81398"/>
  </p:normalViewPr>
  <p:slideViewPr>
    <p:cSldViewPr snapToGrid="0" snapToObjects="1">
      <p:cViewPr>
        <p:scale>
          <a:sx n="105" d="100"/>
          <a:sy n="105" d="100"/>
        </p:scale>
        <p:origin x="97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13B0E5-4367-3C41-93BE-52CE3821A34F}" type="datetimeFigureOut">
              <a:rPr kumimoji="1" lang="zh-CN" altLang="en-US" smtClean="0"/>
              <a:t>2025/8/25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770C3-7A02-E740-9BBB-EBCC220BC09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核心框架学习：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框架：学习从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v0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版本到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版本的变化，以及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版本中的调度策略设计。并形成文档（架构图）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Sglang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框架：学习核心架构、调度策略，并与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进行对比学习（架构图）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性能分析工具掌握：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Profiler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工具（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）的使用场景、操作流程以及数据分析方法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nvtx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在代码中打标记，在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的可视化界面中可以利用标记定位区间范围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Stats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System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View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还可以将每个步骤的执行情况导出，并量化分析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70C3-7A02-E740-9BBB-EBCC220BC09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2463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7B5D3-2F36-7C12-5616-8EB66C4EEC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04894BA-8A50-067A-7BEB-D219A74E33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54DF116-0058-C4C6-6038-9B8BF951A8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核心框架学习：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框架：学习从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v0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版本到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版本的变化，以及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版本中的调度策略设计。并形成文档（架构图）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Sglang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框架：学习核心架构、调度策略，并与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进行对比学习（架构图）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性能分析工具掌握：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Profiler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工具（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）的使用场景、操作流程以及数据分析方法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nvtx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在代码中打标记，在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的可视化界面中可以利用标记定位区间范围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Stats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System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View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还可以将每个步骤的执行情况导出，并量化分析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4E527A1-327C-2E32-076A-442F669F03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70C3-7A02-E740-9BBB-EBCC220BC091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7810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9B4EA9-4A2F-A14A-87A8-3D8A817F2A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BF9174B-59E8-B2B8-5CB2-68D2249188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C112EE9-90BA-05C5-13E7-E282487CFD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核心框架学习：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框架：学习从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v0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版本到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版本的变化，以及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版本中的调度策略设计。并形成文档（架构图）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Sglang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框架：学习核心架构、调度策略，并与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进行对比学习（架构图）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性能分析工具掌握：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Profiler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工具（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）的使用场景、操作流程以及数据分析方法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nvtx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在代码中打标记，在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的可视化界面中可以利用标记定位区间范围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Stats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System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View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还可以将每个步骤的执行情况导出，并量化分析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E5D23D4-496B-F825-DE10-95C90857B4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70C3-7A02-E740-9BBB-EBCC220BC091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6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805D7B-81B1-2F4A-3E1D-05F747319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A330B3C-63C2-F0A8-23E1-A59454CEFE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969C5BC-1976-3B3E-020C-73726D8104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核心框架学习：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框架：学习从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v0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版本到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版本的变化，以及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版本中的调度策略设计。并形成文档（架构图）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Sglang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框架：学习核心架构、调度策略，并与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进行对比学习（架构图）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性能分析工具掌握：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Profiler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工具（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）的使用场景、操作流程以及数据分析方法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nvtx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在代码中打标记，在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的可视化界面中可以利用标记定位区间范围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Stats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System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View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还可以将每个步骤的执行情况导出，并量化分析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15E51B-153A-7198-2F90-8131682E66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70C3-7A02-E740-9BBB-EBCC220BC09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1322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FF21D-2165-FC71-24A2-F717D20C9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68DB408-6EF7-E788-4AA9-9F2F3BD368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ECA4DA8-3282-4EF5-2192-4F2E2797EB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Prefix Caching</a:t>
            </a:r>
          </a:p>
          <a:p>
            <a:r>
              <a:rPr kumimoji="1" lang="zh-CN" altLang="en-US" dirty="0"/>
              <a:t>启用后可以降低</a:t>
            </a:r>
            <a:r>
              <a:rPr kumimoji="1" lang="en-US" altLang="zh-CN" dirty="0"/>
              <a:t>TTFT</a:t>
            </a:r>
            <a:r>
              <a:rPr kumimoji="1" lang="zh-CN" altLang="en-US" dirty="0"/>
              <a:t>，提升吞吐</a:t>
            </a:r>
            <a:endParaRPr kumimoji="1" lang="en-US" altLang="zh-CN" dirty="0"/>
          </a:p>
          <a:p>
            <a:r>
              <a:rPr kumimoji="1" lang="zh-CN" altLang="en-US" dirty="0"/>
              <a:t>原理：重复前缀仅计算一次，减少大量冗余计算</a:t>
            </a:r>
            <a:endParaRPr kumimoji="1" lang="en-US" altLang="zh-CN" dirty="0"/>
          </a:p>
          <a:p>
            <a:r>
              <a:rPr kumimoji="1" lang="zh-CN" altLang="en-US" dirty="0"/>
              <a:t>建议：始终启用</a:t>
            </a:r>
            <a:r>
              <a:rPr kumimoji="1" lang="en-US" altLang="zh-CN" dirty="0"/>
              <a:t>--enable-prefix-caching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max_num_batched_tokens</a:t>
            </a:r>
            <a:r>
              <a:rPr kumimoji="1" lang="zh-CN" altLang="en-US" dirty="0"/>
              <a:t>（批处理最大</a:t>
            </a:r>
            <a:r>
              <a:rPr kumimoji="1" lang="en-US" altLang="zh-CN" dirty="0"/>
              <a:t>token</a:t>
            </a:r>
            <a:r>
              <a:rPr kumimoji="1" lang="zh-CN" altLang="en-US" dirty="0"/>
              <a:t>数）</a:t>
            </a:r>
            <a:endParaRPr kumimoji="1" lang="en-US" altLang="zh-CN" dirty="0"/>
          </a:p>
          <a:p>
            <a:r>
              <a:rPr kumimoji="1" lang="zh-CN" altLang="en-US" dirty="0"/>
              <a:t>过小：无法充分利用</a:t>
            </a:r>
            <a:r>
              <a:rPr kumimoji="1" lang="en-US" altLang="zh-CN" dirty="0"/>
              <a:t>GPU</a:t>
            </a:r>
            <a:r>
              <a:rPr kumimoji="1" lang="zh-CN" altLang="en-US" dirty="0"/>
              <a:t>并行计算能力导致系统频繁切换</a:t>
            </a:r>
            <a:r>
              <a:rPr kumimoji="1" lang="en-US" altLang="zh-CN" dirty="0"/>
              <a:t>batch</a:t>
            </a:r>
            <a:r>
              <a:rPr kumimoji="1" lang="zh-CN" altLang="en-US" dirty="0"/>
              <a:t>，调度开销大，</a:t>
            </a:r>
            <a:r>
              <a:rPr kumimoji="1" lang="en-US" altLang="zh-CN" dirty="0"/>
              <a:t>TTFT</a:t>
            </a:r>
            <a:r>
              <a:rPr kumimoji="1" lang="zh-CN" altLang="en-US" dirty="0"/>
              <a:t>上升</a:t>
            </a:r>
            <a:endParaRPr kumimoji="1" lang="en-US" altLang="zh-CN" dirty="0"/>
          </a:p>
          <a:p>
            <a:r>
              <a:rPr kumimoji="1" lang="zh-CN" altLang="en-US" dirty="0"/>
              <a:t>过大：单</a:t>
            </a:r>
            <a:r>
              <a:rPr kumimoji="1" lang="en-US" altLang="zh-CN" dirty="0"/>
              <a:t>batch</a:t>
            </a:r>
            <a:r>
              <a:rPr kumimoji="1" lang="zh-CN" altLang="en-US" dirty="0"/>
              <a:t>的</a:t>
            </a:r>
            <a:r>
              <a:rPr kumimoji="1" lang="en-US" altLang="zh-CN" dirty="0"/>
              <a:t>prefill</a:t>
            </a:r>
            <a:r>
              <a:rPr kumimoji="1" lang="zh-CN" altLang="en-US" dirty="0"/>
              <a:t>负担重，</a:t>
            </a:r>
            <a:r>
              <a:rPr kumimoji="1" lang="en-US" altLang="zh-CN" dirty="0"/>
              <a:t>TTFT</a:t>
            </a:r>
            <a:r>
              <a:rPr kumimoji="1" lang="zh-CN" altLang="en-US" dirty="0"/>
              <a:t>上升</a:t>
            </a:r>
            <a:endParaRPr kumimoji="1" lang="en-US" altLang="zh-CN" dirty="0"/>
          </a:p>
          <a:p>
            <a:r>
              <a:rPr kumimoji="1" lang="zh-CN" altLang="en-US" dirty="0"/>
              <a:t>需要根据</a:t>
            </a:r>
            <a:r>
              <a:rPr kumimoji="1" lang="en-US" altLang="zh-CN" dirty="0"/>
              <a:t>prompt</a:t>
            </a:r>
            <a:r>
              <a:rPr kumimoji="1" lang="zh-CN" altLang="en-US" dirty="0"/>
              <a:t>的长度选择适中的值，平衡</a:t>
            </a:r>
            <a:r>
              <a:rPr kumimoji="1" lang="en-US" altLang="zh-CN" dirty="0"/>
              <a:t>batch</a:t>
            </a:r>
            <a:r>
              <a:rPr kumimoji="1" lang="zh-CN" altLang="en-US" dirty="0"/>
              <a:t>处理效率和调度开销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76C5874-3A40-DDAD-F89B-9AD878CC1F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70C3-7A02-E740-9BBB-EBCC220BC091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3486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DD6777-F8CA-2886-AF30-D5FD12CC2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F2D48FF-4780-3447-4120-77ABEA7BF5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EAB4016-360D-10B3-952D-0D4224F5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Prefix Caching</a:t>
            </a:r>
          </a:p>
          <a:p>
            <a:r>
              <a:rPr kumimoji="1" lang="zh-CN" altLang="en-US" dirty="0"/>
              <a:t>启用后可以降低</a:t>
            </a:r>
            <a:r>
              <a:rPr kumimoji="1" lang="en-US" altLang="zh-CN" dirty="0"/>
              <a:t>TTFT</a:t>
            </a:r>
            <a:r>
              <a:rPr kumimoji="1" lang="zh-CN" altLang="en-US" dirty="0"/>
              <a:t>，提升吞吐</a:t>
            </a:r>
            <a:endParaRPr kumimoji="1" lang="en-US" altLang="zh-CN" dirty="0"/>
          </a:p>
          <a:p>
            <a:r>
              <a:rPr kumimoji="1" lang="zh-CN" altLang="en-US" dirty="0"/>
              <a:t>原理：重复前缀仅计算一次，减少大量冗余计算</a:t>
            </a:r>
            <a:endParaRPr kumimoji="1" lang="en-US" altLang="zh-CN" dirty="0"/>
          </a:p>
          <a:p>
            <a:r>
              <a:rPr kumimoji="1" lang="zh-CN" altLang="en-US" dirty="0"/>
              <a:t>建议：始终启用</a:t>
            </a:r>
            <a:r>
              <a:rPr kumimoji="1" lang="en-US" altLang="zh-CN" dirty="0"/>
              <a:t>--enable-prefix-caching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max_num_batched_tokens</a:t>
            </a:r>
            <a:r>
              <a:rPr kumimoji="1" lang="zh-CN" altLang="en-US" dirty="0"/>
              <a:t>（批处理最大</a:t>
            </a:r>
            <a:r>
              <a:rPr kumimoji="1" lang="en-US" altLang="zh-CN" dirty="0"/>
              <a:t>token</a:t>
            </a:r>
            <a:r>
              <a:rPr kumimoji="1" lang="zh-CN" altLang="en-US" dirty="0"/>
              <a:t>数）</a:t>
            </a:r>
            <a:endParaRPr kumimoji="1" lang="en-US" altLang="zh-CN" dirty="0"/>
          </a:p>
          <a:p>
            <a:r>
              <a:rPr kumimoji="1" lang="zh-CN" altLang="en-US" dirty="0"/>
              <a:t>过小：无法充分利用</a:t>
            </a:r>
            <a:r>
              <a:rPr kumimoji="1" lang="en-US" altLang="zh-CN" dirty="0"/>
              <a:t>GPU</a:t>
            </a:r>
            <a:r>
              <a:rPr kumimoji="1" lang="zh-CN" altLang="en-US" dirty="0"/>
              <a:t>并行计算能力导致系统频繁切换</a:t>
            </a:r>
            <a:r>
              <a:rPr kumimoji="1" lang="en-US" altLang="zh-CN" dirty="0"/>
              <a:t>batch</a:t>
            </a:r>
            <a:r>
              <a:rPr kumimoji="1" lang="zh-CN" altLang="en-US" dirty="0"/>
              <a:t>，调度开销大，</a:t>
            </a:r>
            <a:r>
              <a:rPr kumimoji="1" lang="en-US" altLang="zh-CN" dirty="0"/>
              <a:t>TTFT</a:t>
            </a:r>
            <a:r>
              <a:rPr kumimoji="1" lang="zh-CN" altLang="en-US" dirty="0"/>
              <a:t>上升</a:t>
            </a:r>
            <a:endParaRPr kumimoji="1" lang="en-US" altLang="zh-CN" dirty="0"/>
          </a:p>
          <a:p>
            <a:r>
              <a:rPr kumimoji="1" lang="zh-CN" altLang="en-US" dirty="0"/>
              <a:t>过大：单</a:t>
            </a:r>
            <a:r>
              <a:rPr kumimoji="1" lang="en-US" altLang="zh-CN" dirty="0"/>
              <a:t>batch</a:t>
            </a:r>
            <a:r>
              <a:rPr kumimoji="1" lang="zh-CN" altLang="en-US" dirty="0"/>
              <a:t>的</a:t>
            </a:r>
            <a:r>
              <a:rPr kumimoji="1" lang="en-US" altLang="zh-CN" dirty="0"/>
              <a:t>prefill</a:t>
            </a:r>
            <a:r>
              <a:rPr kumimoji="1" lang="zh-CN" altLang="en-US" dirty="0"/>
              <a:t>负担重，</a:t>
            </a:r>
            <a:r>
              <a:rPr kumimoji="1" lang="en-US" altLang="zh-CN" dirty="0"/>
              <a:t>TTFT</a:t>
            </a:r>
            <a:r>
              <a:rPr kumimoji="1" lang="zh-CN" altLang="en-US" dirty="0"/>
              <a:t>上升</a:t>
            </a:r>
            <a:endParaRPr kumimoji="1" lang="en-US" altLang="zh-CN" dirty="0"/>
          </a:p>
          <a:p>
            <a:r>
              <a:rPr kumimoji="1" lang="zh-CN" altLang="en-US" dirty="0"/>
              <a:t>需要根据</a:t>
            </a:r>
            <a:r>
              <a:rPr kumimoji="1" lang="en-US" altLang="zh-CN" dirty="0"/>
              <a:t>prompt</a:t>
            </a:r>
            <a:r>
              <a:rPr kumimoji="1" lang="zh-CN" altLang="en-US" dirty="0"/>
              <a:t>的长度选择适中的值，平衡</a:t>
            </a:r>
            <a:r>
              <a:rPr kumimoji="1" lang="en-US" altLang="zh-CN" dirty="0"/>
              <a:t>batch</a:t>
            </a:r>
            <a:r>
              <a:rPr kumimoji="1" lang="zh-CN" altLang="en-US" dirty="0"/>
              <a:t>处理效率和调度开销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max_concurrency</a:t>
            </a:r>
            <a:r>
              <a:rPr kumimoji="1" lang="zh-CN" altLang="en-US" dirty="0"/>
              <a:t>（最大并发请求数）</a:t>
            </a:r>
            <a:endParaRPr kumimoji="1" lang="en-US" altLang="zh-CN" dirty="0"/>
          </a:p>
          <a:p>
            <a:r>
              <a:rPr kumimoji="1" lang="zh-CN" altLang="en-US" dirty="0"/>
              <a:t>并发度越高，吞吐显著提升（</a:t>
            </a:r>
            <a:r>
              <a:rPr kumimoji="1" lang="en-US" altLang="zh-CN" dirty="0"/>
              <a:t>GPU</a:t>
            </a:r>
            <a:r>
              <a:rPr kumimoji="1" lang="zh-CN" altLang="en-US" dirty="0"/>
              <a:t>利用更充分）</a:t>
            </a:r>
            <a:endParaRPr kumimoji="1" lang="en-US" altLang="zh-CN" dirty="0"/>
          </a:p>
          <a:p>
            <a:r>
              <a:rPr kumimoji="1" lang="zh-CN" altLang="en-US" dirty="0"/>
              <a:t>但</a:t>
            </a:r>
            <a:r>
              <a:rPr kumimoji="1" lang="en-US" altLang="zh-CN" dirty="0"/>
              <a:t>TTFT</a:t>
            </a:r>
            <a:r>
              <a:rPr kumimoji="1" lang="zh-CN" altLang="en-US" dirty="0"/>
              <a:t>和</a:t>
            </a:r>
            <a:r>
              <a:rPr kumimoji="1" lang="en-US" altLang="zh-CN" dirty="0"/>
              <a:t>TPOT</a:t>
            </a:r>
            <a:r>
              <a:rPr kumimoji="1" lang="zh-CN" altLang="en-US" dirty="0"/>
              <a:t>随之上升（排队延迟增加）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 </a:t>
            </a:r>
            <a:r>
              <a:rPr kumimoji="1" lang="en-US" altLang="zh-CN" dirty="0"/>
              <a:t>long-prefill-token-threshold</a:t>
            </a:r>
            <a:r>
              <a:rPr kumimoji="1" lang="zh-CN" altLang="en-US" dirty="0"/>
              <a:t>（长请求截断阈值）</a:t>
            </a:r>
            <a:endParaRPr kumimoji="1" lang="en-US" altLang="zh-CN" dirty="0"/>
          </a:p>
          <a:p>
            <a:r>
              <a:rPr kumimoji="1" lang="zh-CN" altLang="en-US" dirty="0"/>
              <a:t>控制单次</a:t>
            </a:r>
            <a:r>
              <a:rPr kumimoji="1" lang="en-US" altLang="zh-CN" dirty="0"/>
              <a:t>prefill</a:t>
            </a:r>
            <a:r>
              <a:rPr kumimoji="1" lang="zh-CN" altLang="en-US" dirty="0"/>
              <a:t>长度，影响调度公平性</a:t>
            </a:r>
            <a:endParaRPr kumimoji="1" lang="en-US" altLang="zh-CN" dirty="0"/>
          </a:p>
          <a:p>
            <a:r>
              <a:rPr kumimoji="1" lang="zh-CN" altLang="en-US" dirty="0"/>
              <a:t>阈值越大，</a:t>
            </a:r>
            <a:r>
              <a:rPr kumimoji="1" lang="en-US" altLang="zh-CN" dirty="0"/>
              <a:t>TTFT</a:t>
            </a:r>
            <a:r>
              <a:rPr kumimoji="1" lang="zh-CN" altLang="en-US" dirty="0"/>
              <a:t>减小（长请求能更快完成</a:t>
            </a:r>
            <a:r>
              <a:rPr kumimoji="1" lang="en-US" altLang="zh-CN" dirty="0"/>
              <a:t>prefill</a:t>
            </a:r>
            <a:r>
              <a:rPr kumimoji="1" lang="zh-CN" altLang="en-US" dirty="0"/>
              <a:t>），</a:t>
            </a:r>
            <a:r>
              <a:rPr kumimoji="1" lang="en-US" altLang="zh-CN" dirty="0"/>
              <a:t>TPOT</a:t>
            </a:r>
            <a:r>
              <a:rPr kumimoji="1" lang="zh-CN" altLang="en-US" dirty="0"/>
              <a:t>增加（长请求霸占资源，解码延迟上升）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FCEE57D-D88F-308F-52BF-F577E7C15B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70C3-7A02-E740-9BBB-EBCC220BC091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9170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F55DC-18C0-858D-74F2-1A58A7DE0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919186C-6224-6135-C10F-0B5306B3A8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0DB37A8-A72E-9EE6-0B2E-4FD18D455C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核心框架学习：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框架：学习从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v0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版本到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版本的变化，以及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版本中的调度策略设计。并形成文档（架构图）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Sglang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框架：学习核心架构、调度策略，并与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进行对比学习（架构图）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性能分析工具掌握：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Profiler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工具（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）的使用场景、操作流程以及数据分析方法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nvtx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在代码中打标记，在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的可视化界面中可以利用标记定位区间范围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Stats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System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View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还可以将每个步骤的执行情况导出，并量化分析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F10F5B8-F8E1-529A-2ED2-7C644B5D46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70C3-7A02-E740-9BBB-EBCC220BC091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95677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b="1" dirty="0" err="1">
                <a:effectLst/>
              </a:rPr>
              <a:t>vllm</a:t>
            </a:r>
            <a:r>
              <a:rPr lang="zh-CN" altLang="en-US" b="1" dirty="0">
                <a:effectLst/>
              </a:rPr>
              <a:t>中</a:t>
            </a:r>
            <a:r>
              <a:rPr lang="en" altLang="zh-CN" b="1" dirty="0">
                <a:effectLst/>
              </a:rPr>
              <a:t>running</a:t>
            </a:r>
            <a:r>
              <a:rPr lang="zh-CN" altLang="en-US" b="1" dirty="0">
                <a:effectLst/>
              </a:rPr>
              <a:t>队列进程被抢占的原因：</a:t>
            </a:r>
            <a:endParaRPr lang="zh-CN" altLang="en-US" dirty="0">
              <a:effectLst/>
            </a:endParaRPr>
          </a:p>
          <a:p>
            <a:pPr lvl="1"/>
            <a:r>
              <a:rPr lang="zh-CN" altLang="en-US" b="1" dirty="0">
                <a:effectLst/>
              </a:rPr>
              <a:t>直接原因：</a:t>
            </a:r>
            <a:r>
              <a:rPr lang="en" altLang="zh-CN" b="1" dirty="0">
                <a:effectLst/>
              </a:rPr>
              <a:t>slot</a:t>
            </a:r>
            <a:r>
              <a:rPr lang="zh-CN" altLang="en-US" b="1" dirty="0">
                <a:effectLst/>
              </a:rPr>
              <a:t>分配不足触发抢占</a:t>
            </a:r>
            <a:br>
              <a:rPr lang="zh-CN" altLang="en-US" dirty="0">
                <a:effectLst/>
              </a:rPr>
            </a:br>
            <a:r>
              <a:rPr lang="zh-CN" altLang="en-US" dirty="0">
                <a:effectLst/>
              </a:rPr>
              <a:t>当为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running</a:t>
            </a:r>
            <a:r>
              <a:rPr lang="zh-CN" altLang="en-US" dirty="0">
                <a:effectLst/>
              </a:rPr>
              <a:t>队列的请求分配 </a:t>
            </a:r>
            <a:r>
              <a:rPr lang="en" altLang="zh-CN" dirty="0">
                <a:effectLst/>
              </a:rPr>
              <a:t>slot</a:t>
            </a:r>
            <a:r>
              <a:rPr lang="zh-CN" altLang="en" dirty="0">
                <a:effectLst/>
              </a:rPr>
              <a:t>（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allocate_slot</a:t>
            </a:r>
            <a:r>
              <a:rPr lang="zh-CN" altLang="en" dirty="0">
                <a:effectLst/>
              </a:rPr>
              <a:t>）</a:t>
            </a:r>
            <a:r>
              <a:rPr lang="zh-CN" altLang="en-US" dirty="0">
                <a:effectLst/>
              </a:rPr>
              <a:t>时，若发现剩余 </a:t>
            </a:r>
            <a:r>
              <a:rPr lang="en" altLang="zh-CN" dirty="0">
                <a:effectLst/>
              </a:rPr>
              <a:t>free block </a:t>
            </a:r>
            <a:r>
              <a:rPr lang="zh-CN" altLang="en-US" dirty="0">
                <a:effectLst/>
              </a:rPr>
              <a:t>不足以满足需求，系统会自动选择</a:t>
            </a:r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优先级较低的请求</a:t>
            </a:r>
            <a:r>
              <a:rPr lang="zh-CN" altLang="en-US" dirty="0">
                <a:effectLst/>
              </a:rPr>
              <a:t>进行抢占，释放其 </a:t>
            </a:r>
            <a:r>
              <a:rPr lang="en" altLang="zh-CN" dirty="0">
                <a:effectLst/>
              </a:rPr>
              <a:t>slot </a:t>
            </a:r>
            <a:r>
              <a:rPr lang="zh-CN" altLang="en-US" dirty="0">
                <a:effectLst/>
              </a:rPr>
              <a:t>资源。</a:t>
            </a:r>
          </a:p>
          <a:p>
            <a:pPr lvl="1"/>
            <a:r>
              <a:rPr lang="zh-CN" altLang="en-US" b="1" dirty="0">
                <a:effectLst/>
              </a:rPr>
              <a:t>根本原因：</a:t>
            </a:r>
            <a:r>
              <a:rPr lang="en" altLang="zh-CN" b="1" dirty="0">
                <a:effectLst/>
              </a:rPr>
              <a:t>slot</a:t>
            </a:r>
            <a:r>
              <a:rPr lang="zh-CN" altLang="en-US" b="1" dirty="0">
                <a:effectLst/>
              </a:rPr>
              <a:t>分配速率</a:t>
            </a:r>
            <a:r>
              <a:rPr lang="en-US" altLang="zh-CN" b="1" dirty="0">
                <a:effectLst/>
              </a:rPr>
              <a:t>&gt;</a:t>
            </a:r>
            <a:r>
              <a:rPr lang="zh-CN" altLang="en-US" b="1" dirty="0">
                <a:effectLst/>
              </a:rPr>
              <a:t>释放速率</a:t>
            </a:r>
            <a:br>
              <a:rPr lang="zh-CN" altLang="en-US" dirty="0">
                <a:effectLst/>
              </a:rPr>
            </a:br>
            <a:r>
              <a:rPr lang="en" altLang="zh-CN" dirty="0">
                <a:effectLst/>
              </a:rPr>
              <a:t>VLLM </a:t>
            </a:r>
            <a:r>
              <a:rPr lang="zh-CN" altLang="en-US" dirty="0">
                <a:effectLst/>
              </a:rPr>
              <a:t>以 “</a:t>
            </a:r>
            <a:r>
              <a:rPr lang="en" altLang="zh-CN" dirty="0">
                <a:effectLst/>
              </a:rPr>
              <a:t>block” </a:t>
            </a:r>
            <a:r>
              <a:rPr lang="zh-CN" altLang="en-US" dirty="0">
                <a:effectLst/>
              </a:rPr>
              <a:t>为单位分配 </a:t>
            </a:r>
            <a:r>
              <a:rPr lang="en" altLang="zh-CN" dirty="0">
                <a:effectLst/>
              </a:rPr>
              <a:t>KV Cache </a:t>
            </a:r>
            <a:r>
              <a:rPr lang="zh-CN" altLang="en-US" dirty="0">
                <a:effectLst/>
              </a:rPr>
              <a:t>资源，而测试场景中请求的输出 </a:t>
            </a:r>
            <a:r>
              <a:rPr lang="en" altLang="zh-CN" dirty="0">
                <a:effectLst/>
              </a:rPr>
              <a:t>token </a:t>
            </a:r>
            <a:r>
              <a:rPr lang="zh-CN" altLang="en-US" dirty="0">
                <a:effectLst/>
              </a:rPr>
              <a:t>长度极长（需 </a:t>
            </a:r>
            <a:r>
              <a:rPr lang="en-US" altLang="zh-CN" dirty="0">
                <a:effectLst/>
              </a:rPr>
              <a:t>3500~4000 </a:t>
            </a:r>
            <a:r>
              <a:rPr lang="zh-CN" altLang="en-US" dirty="0">
                <a:effectLst/>
              </a:rPr>
              <a:t>轮调度才能完成）。在请求完成并释放 </a:t>
            </a:r>
            <a:r>
              <a:rPr lang="en" altLang="zh-CN" dirty="0">
                <a:effectLst/>
              </a:rPr>
              <a:t>block </a:t>
            </a:r>
            <a:r>
              <a:rPr lang="zh-CN" altLang="en-US" dirty="0">
                <a:effectLst/>
              </a:rPr>
              <a:t>前，新请求的 </a:t>
            </a:r>
            <a:r>
              <a:rPr lang="en" altLang="zh-CN" dirty="0">
                <a:effectLst/>
              </a:rPr>
              <a:t>slot </a:t>
            </a:r>
            <a:r>
              <a:rPr lang="zh-CN" altLang="en-US" dirty="0">
                <a:effectLst/>
              </a:rPr>
              <a:t>分配速率持续高于旧请求的 </a:t>
            </a:r>
            <a:r>
              <a:rPr lang="en" altLang="zh-CN" dirty="0">
                <a:effectLst/>
              </a:rPr>
              <a:t>block </a:t>
            </a:r>
            <a:r>
              <a:rPr lang="zh-CN" altLang="en-US" dirty="0">
                <a:effectLst/>
              </a:rPr>
              <a:t>释放速率，导致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num_free_blocks</a:t>
            </a:r>
            <a:r>
              <a:rPr lang="zh-CN" altLang="en" dirty="0">
                <a:effectLst/>
              </a:rPr>
              <a:t>（</a:t>
            </a:r>
            <a:r>
              <a:rPr lang="zh-CN" altLang="en-US" dirty="0">
                <a:effectLst/>
              </a:rPr>
              <a:t>剩余空闲 </a:t>
            </a:r>
            <a:r>
              <a:rPr lang="en" altLang="zh-CN" dirty="0">
                <a:effectLst/>
              </a:rPr>
              <a:t>block </a:t>
            </a:r>
            <a:r>
              <a:rPr lang="zh-CN" altLang="en-US" dirty="0">
                <a:effectLst/>
              </a:rPr>
              <a:t>数）持续减少，最终触发资源不足。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effectLst/>
              </a:rPr>
              <a:t>为什么在恢复时</a:t>
            </a:r>
            <a:r>
              <a:rPr lang="en" altLang="zh-CN" b="1" dirty="0">
                <a:effectLst/>
              </a:rPr>
              <a:t>prefix cache</a:t>
            </a:r>
            <a:r>
              <a:rPr lang="zh-CN" altLang="en-US" b="1" dirty="0">
                <a:effectLst/>
              </a:rPr>
              <a:t>没有全命中？</a:t>
            </a:r>
            <a:endParaRPr lang="zh-CN" altLang="en-US" dirty="0"/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Cache </a:t>
            </a:r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替换机制</a:t>
            </a:r>
            <a:r>
              <a:rPr lang="zh-CN" altLang="en-US" dirty="0">
                <a:effectLst/>
              </a:rPr>
              <a:t>：被抢占的请求若长时间未重新调度，其占用的 </a:t>
            </a:r>
            <a:r>
              <a:rPr lang="en" altLang="zh-CN" dirty="0">
                <a:effectLst/>
              </a:rPr>
              <a:t>block </a:t>
            </a:r>
            <a:r>
              <a:rPr lang="zh-CN" altLang="en-US" dirty="0">
                <a:effectLst/>
              </a:rPr>
              <a:t>会因 “长期未使用” 被 </a:t>
            </a:r>
            <a:r>
              <a:rPr lang="en" altLang="zh-CN" dirty="0">
                <a:effectLst/>
              </a:rPr>
              <a:t>Cache </a:t>
            </a:r>
            <a:r>
              <a:rPr lang="zh-CN" altLang="en-US" dirty="0">
                <a:effectLst/>
              </a:rPr>
              <a:t>替换策略清理，导致需重新计算未命中部分的 </a:t>
            </a:r>
            <a:r>
              <a:rPr lang="en" altLang="zh-CN" dirty="0">
                <a:effectLst/>
              </a:rPr>
              <a:t>token</a:t>
            </a:r>
            <a:r>
              <a:rPr lang="zh-CN" altLang="en" dirty="0">
                <a:effectLst/>
              </a:rPr>
              <a:t>。</a:t>
            </a:r>
            <a:endParaRPr lang="en" altLang="zh-CN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e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block </a:t>
            </a:r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粒度的 </a:t>
            </a:r>
            <a:r>
              <a:rPr lang="e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hash </a:t>
            </a:r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匹配限制</a:t>
            </a:r>
            <a:r>
              <a:rPr lang="zh-CN" altLang="en-US" dirty="0">
                <a:effectLst/>
              </a:rPr>
              <a:t>：</a:t>
            </a:r>
            <a:r>
              <a:rPr lang="en" altLang="zh-CN" dirty="0">
                <a:effectLst/>
              </a:rPr>
              <a:t>prefix cache </a:t>
            </a:r>
            <a:r>
              <a:rPr lang="zh-CN" altLang="en-US" dirty="0">
                <a:effectLst/>
              </a:rPr>
              <a:t>以 “完整 </a:t>
            </a:r>
            <a:r>
              <a:rPr lang="en" altLang="zh-CN" dirty="0">
                <a:effectLst/>
              </a:rPr>
              <a:t>block” </a:t>
            </a:r>
            <a:r>
              <a:rPr lang="zh-CN" altLang="en-US" dirty="0">
                <a:effectLst/>
              </a:rPr>
              <a:t>为单位进行 </a:t>
            </a:r>
            <a:r>
              <a:rPr lang="en" altLang="zh-CN" dirty="0">
                <a:effectLst/>
              </a:rPr>
              <a:t>hash </a:t>
            </a:r>
            <a:r>
              <a:rPr lang="zh-CN" altLang="en-US" dirty="0">
                <a:effectLst/>
              </a:rPr>
              <a:t>匹配，未填满的 </a:t>
            </a:r>
            <a:r>
              <a:rPr lang="en" altLang="zh-CN" dirty="0">
                <a:effectLst/>
              </a:rPr>
              <a:t>block </a:t>
            </a:r>
            <a:r>
              <a:rPr lang="zh-CN" altLang="en-US" dirty="0">
                <a:effectLst/>
              </a:rPr>
              <a:t>无法被识别和复用；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70C3-7A02-E740-9BBB-EBCC220BC091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9050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33432-32C9-633A-B277-ABF6F14DE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2FB938C-7AF0-D009-FD72-FF9B640DC8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3B4F496-E885-DE10-1E7B-18BCC47371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0CAA069-2C92-9C52-FDF0-7DD6BD3549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70C3-7A02-E740-9BBB-EBCC220BC091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5070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D2C2B-B826-7F47-9DBF-572A2F783326}" type="datetimeFigureOut">
              <a:rPr kumimoji="1" lang="zh-CN" altLang="en-US" smtClean="0"/>
              <a:t>2025/8/25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6852010-854A-D1C6-A221-50FC586ACE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8" y="0"/>
            <a:ext cx="12185141" cy="686186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D2C2B-B826-7F47-9DBF-572A2F783326}" type="datetimeFigureOut">
              <a:rPr kumimoji="1" lang="zh-CN" altLang="en-US" smtClean="0"/>
              <a:t>2025/8/26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1DE1D7D-DF38-B1D8-71BB-99DBAC4DE8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666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D2C2B-B826-7F47-9DBF-572A2F783326}" type="datetimeFigureOut">
              <a:rPr kumimoji="1" lang="zh-CN" altLang="en-US" smtClean="0"/>
              <a:t>2025/8/26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4D87974-7AD8-A32A-E946-A8CE46C616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666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670" y="5929931"/>
            <a:ext cx="10985502" cy="3184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351155">
              <a:lnSpc>
                <a:spcPct val="100000"/>
              </a:lnSpc>
              <a:spcBef>
                <a:spcPts val="0"/>
              </a:spcBef>
              <a:buSzTx/>
              <a:buNone/>
              <a:defRPr sz="1530" b="1"/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603248" y="1287496"/>
            <a:ext cx="10985502" cy="2324101"/>
          </a:xfrm>
          <a:prstGeom prst="rect">
            <a:avLst/>
          </a:prstGeom>
        </p:spPr>
        <p:txBody>
          <a:bodyPr anchor="b"/>
          <a:lstStyle>
            <a:lvl1pPr>
              <a:defRPr sz="5800" spc="-116"/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0671" y="3611595"/>
            <a:ext cx="10985501" cy="952501"/>
          </a:xfrm>
          <a:prstGeom prst="rect">
            <a:avLst/>
          </a:prstGeom>
        </p:spPr>
        <p:txBody>
          <a:bodyPr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1pPr>
            <a:lvl2pPr marL="0" indent="2286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2pPr>
            <a:lvl3pPr marL="0" indent="4572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3pPr>
            <a:lvl4pPr marL="0" indent="6858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4pPr>
            <a:lvl5pPr marL="0" indent="9144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175CC24-DC32-A8FB-28AA-8435C5226D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248420"/>
            <a:ext cx="12192000" cy="63400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F596A8-E864-FE40-E7E3-DBC5AE90D5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952501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D2C2B-B826-7F47-9DBF-572A2F783326}" type="datetimeFigureOut">
              <a:rPr kumimoji="1" lang="zh-CN" altLang="en-US" smtClean="0"/>
              <a:t>2025/8/25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7F65DBB-1C88-F99D-B729-97BD1FD388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666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D2C2B-B826-7F47-9DBF-572A2F783326}" type="datetimeFigureOut">
              <a:rPr kumimoji="1" lang="zh-CN" altLang="en-US" smtClean="0"/>
              <a:t>2025/8/26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51BBBF0-0523-0E77-2D4E-520DD68AA6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666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D2C2B-B826-7F47-9DBF-572A2F783326}" type="datetimeFigureOut">
              <a:rPr kumimoji="1" lang="zh-CN" altLang="en-US" smtClean="0"/>
              <a:t>2025/8/26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49CBF90-343E-EA32-67BB-1F7147EB03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666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D2C2B-B826-7F47-9DBF-572A2F783326}" type="datetimeFigureOut">
              <a:rPr kumimoji="1" lang="zh-CN" altLang="en-US" smtClean="0"/>
              <a:t>2025/8/26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EBE187E-41AC-F7B1-14AD-6BEC7612EA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666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D2C2B-B826-7F47-9DBF-572A2F783326}" type="datetimeFigureOut">
              <a:rPr kumimoji="1" lang="zh-CN" altLang="en-US" smtClean="0"/>
              <a:t>2025/8/26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218AB6C-2652-C35E-573E-985BE92F86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666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D2C2B-B826-7F47-9DBF-572A2F783326}" type="datetimeFigureOut">
              <a:rPr kumimoji="1" lang="zh-CN" altLang="en-US" smtClean="0"/>
              <a:t>2025/8/26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0B29BD9-0D46-0CC1-8DBA-314DF56E41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666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D2C2B-B826-7F47-9DBF-572A2F783326}" type="datetimeFigureOut">
              <a:rPr kumimoji="1" lang="zh-CN" altLang="en-US" smtClean="0"/>
              <a:t>2025/8/26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FB00874-331C-9F38-FE8C-246AA98B04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666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D2C2B-B826-7F47-9DBF-572A2F783326}" type="datetimeFigureOut">
              <a:rPr kumimoji="1" lang="zh-CN" altLang="en-US" smtClean="0"/>
              <a:t>2025/8/26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0F141F2-DFCB-6B73-5771-4186C61B4D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66651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D2C2B-B826-7F47-9DBF-572A2F783326}" type="datetimeFigureOut">
              <a:rPr kumimoji="1" lang="zh-CN" altLang="en-US" smtClean="0"/>
              <a:t>2025/8/25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330938-EB89-9B4A-9330-33358EE292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55D9EA9-E4C5-991C-68EF-41BDBC6C1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" y="-3861"/>
            <a:ext cx="12185141" cy="686186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8A132-F3F4-56E7-D142-5D6B8E47B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8C156ACD-8554-3EC4-55F7-705A8CFB3F60}"/>
              </a:ext>
            </a:extLst>
          </p:cNvPr>
          <p:cNvSpPr txBox="1"/>
          <p:nvPr/>
        </p:nvSpPr>
        <p:spPr>
          <a:xfrm>
            <a:off x="3968342" y="407257"/>
            <a:ext cx="4255315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实习期间的学习与技能储备</a:t>
            </a:r>
            <a:endParaRPr sz="2700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75CEC12C-B8BB-0259-2B2E-EC771F9BF22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1554480" y="-3108547"/>
            <a:ext cx="9559290" cy="955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B6139FA-1625-FD89-3F71-99F85B381121}"/>
              </a:ext>
            </a:extLst>
          </p:cNvPr>
          <p:cNvSpPr txBox="1"/>
          <p:nvPr/>
        </p:nvSpPr>
        <p:spPr>
          <a:xfrm>
            <a:off x="233125" y="1110745"/>
            <a:ext cx="24304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SGLang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框架及调度策略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6B72B134-78EE-325E-1B65-92566E8A6BB5}"/>
              </a:ext>
            </a:extLst>
          </p:cNvPr>
          <p:cNvSpPr/>
          <p:nvPr/>
        </p:nvSpPr>
        <p:spPr>
          <a:xfrm>
            <a:off x="1116126" y="1449299"/>
            <a:ext cx="9559290" cy="5317260"/>
          </a:xfrm>
          <a:custGeom>
            <a:avLst/>
            <a:gdLst>
              <a:gd name="connsiteX0" fmla="*/ 0 w 9559290"/>
              <a:gd name="connsiteY0" fmla="*/ 224707 h 5317260"/>
              <a:gd name="connsiteX1" fmla="*/ 224707 w 9559290"/>
              <a:gd name="connsiteY1" fmla="*/ 0 h 5317260"/>
              <a:gd name="connsiteX2" fmla="*/ 966511 w 9559290"/>
              <a:gd name="connsiteY2" fmla="*/ 0 h 5317260"/>
              <a:gd name="connsiteX3" fmla="*/ 1617217 w 9559290"/>
              <a:gd name="connsiteY3" fmla="*/ 0 h 5317260"/>
              <a:gd name="connsiteX4" fmla="*/ 2450120 w 9559290"/>
              <a:gd name="connsiteY4" fmla="*/ 0 h 5317260"/>
              <a:gd name="connsiteX5" fmla="*/ 3009726 w 9559290"/>
              <a:gd name="connsiteY5" fmla="*/ 0 h 5317260"/>
              <a:gd name="connsiteX6" fmla="*/ 3478234 w 9559290"/>
              <a:gd name="connsiteY6" fmla="*/ 0 h 5317260"/>
              <a:gd name="connsiteX7" fmla="*/ 4128940 w 9559290"/>
              <a:gd name="connsiteY7" fmla="*/ 0 h 5317260"/>
              <a:gd name="connsiteX8" fmla="*/ 4870744 w 9559290"/>
              <a:gd name="connsiteY8" fmla="*/ 0 h 5317260"/>
              <a:gd name="connsiteX9" fmla="*/ 5703647 w 9559290"/>
              <a:gd name="connsiteY9" fmla="*/ 0 h 5317260"/>
              <a:gd name="connsiteX10" fmla="*/ 6445451 w 9559290"/>
              <a:gd name="connsiteY10" fmla="*/ 0 h 5317260"/>
              <a:gd name="connsiteX11" fmla="*/ 7278354 w 9559290"/>
              <a:gd name="connsiteY11" fmla="*/ 0 h 5317260"/>
              <a:gd name="connsiteX12" fmla="*/ 8020158 w 9559290"/>
              <a:gd name="connsiteY12" fmla="*/ 0 h 5317260"/>
              <a:gd name="connsiteX13" fmla="*/ 8488666 w 9559290"/>
              <a:gd name="connsiteY13" fmla="*/ 0 h 5317260"/>
              <a:gd name="connsiteX14" fmla="*/ 9334583 w 9559290"/>
              <a:gd name="connsiteY14" fmla="*/ 0 h 5317260"/>
              <a:gd name="connsiteX15" fmla="*/ 9559290 w 9559290"/>
              <a:gd name="connsiteY15" fmla="*/ 224707 h 5317260"/>
              <a:gd name="connsiteX16" fmla="*/ 9559290 w 9559290"/>
              <a:gd name="connsiteY16" fmla="*/ 968792 h 5317260"/>
              <a:gd name="connsiteX17" fmla="*/ 9559290 w 9559290"/>
              <a:gd name="connsiteY17" fmla="*/ 1566842 h 5317260"/>
              <a:gd name="connsiteX18" fmla="*/ 9559290 w 9559290"/>
              <a:gd name="connsiteY18" fmla="*/ 2164891 h 5317260"/>
              <a:gd name="connsiteX19" fmla="*/ 9559290 w 9559290"/>
              <a:gd name="connsiteY19" fmla="*/ 2860298 h 5317260"/>
              <a:gd name="connsiteX20" fmla="*/ 9559290 w 9559290"/>
              <a:gd name="connsiteY20" fmla="*/ 3555704 h 5317260"/>
              <a:gd name="connsiteX21" fmla="*/ 9559290 w 9559290"/>
              <a:gd name="connsiteY21" fmla="*/ 4202433 h 5317260"/>
              <a:gd name="connsiteX22" fmla="*/ 9559290 w 9559290"/>
              <a:gd name="connsiteY22" fmla="*/ 5092553 h 5317260"/>
              <a:gd name="connsiteX23" fmla="*/ 9334583 w 9559290"/>
              <a:gd name="connsiteY23" fmla="*/ 5317260 h 5317260"/>
              <a:gd name="connsiteX24" fmla="*/ 8957174 w 9559290"/>
              <a:gd name="connsiteY24" fmla="*/ 5317260 h 5317260"/>
              <a:gd name="connsiteX25" fmla="*/ 8215370 w 9559290"/>
              <a:gd name="connsiteY25" fmla="*/ 5317260 h 5317260"/>
              <a:gd name="connsiteX26" fmla="*/ 7382467 w 9559290"/>
              <a:gd name="connsiteY26" fmla="*/ 5317260 h 5317260"/>
              <a:gd name="connsiteX27" fmla="*/ 7005058 w 9559290"/>
              <a:gd name="connsiteY27" fmla="*/ 5317260 h 5317260"/>
              <a:gd name="connsiteX28" fmla="*/ 6172155 w 9559290"/>
              <a:gd name="connsiteY28" fmla="*/ 5317260 h 5317260"/>
              <a:gd name="connsiteX29" fmla="*/ 5339252 w 9559290"/>
              <a:gd name="connsiteY29" fmla="*/ 5317260 h 5317260"/>
              <a:gd name="connsiteX30" fmla="*/ 4961843 w 9559290"/>
              <a:gd name="connsiteY30" fmla="*/ 5317260 h 5317260"/>
              <a:gd name="connsiteX31" fmla="*/ 4311137 w 9559290"/>
              <a:gd name="connsiteY31" fmla="*/ 5317260 h 5317260"/>
              <a:gd name="connsiteX32" fmla="*/ 3751530 w 9559290"/>
              <a:gd name="connsiteY32" fmla="*/ 5317260 h 5317260"/>
              <a:gd name="connsiteX33" fmla="*/ 3191924 w 9559290"/>
              <a:gd name="connsiteY33" fmla="*/ 5317260 h 5317260"/>
              <a:gd name="connsiteX34" fmla="*/ 2632317 w 9559290"/>
              <a:gd name="connsiteY34" fmla="*/ 5317260 h 5317260"/>
              <a:gd name="connsiteX35" fmla="*/ 2254908 w 9559290"/>
              <a:gd name="connsiteY35" fmla="*/ 5317260 h 5317260"/>
              <a:gd name="connsiteX36" fmla="*/ 1422005 w 9559290"/>
              <a:gd name="connsiteY36" fmla="*/ 5317260 h 5317260"/>
              <a:gd name="connsiteX37" fmla="*/ 224707 w 9559290"/>
              <a:gd name="connsiteY37" fmla="*/ 5317260 h 5317260"/>
              <a:gd name="connsiteX38" fmla="*/ 0 w 9559290"/>
              <a:gd name="connsiteY38" fmla="*/ 5092553 h 5317260"/>
              <a:gd name="connsiteX39" fmla="*/ 0 w 9559290"/>
              <a:gd name="connsiteY39" fmla="*/ 4348468 h 5317260"/>
              <a:gd name="connsiteX40" fmla="*/ 0 w 9559290"/>
              <a:gd name="connsiteY40" fmla="*/ 3604383 h 5317260"/>
              <a:gd name="connsiteX41" fmla="*/ 0 w 9559290"/>
              <a:gd name="connsiteY41" fmla="*/ 2957655 h 5317260"/>
              <a:gd name="connsiteX42" fmla="*/ 0 w 9559290"/>
              <a:gd name="connsiteY42" fmla="*/ 2359605 h 5317260"/>
              <a:gd name="connsiteX43" fmla="*/ 0 w 9559290"/>
              <a:gd name="connsiteY43" fmla="*/ 1761556 h 5317260"/>
              <a:gd name="connsiteX44" fmla="*/ 0 w 9559290"/>
              <a:gd name="connsiteY44" fmla="*/ 1017470 h 5317260"/>
              <a:gd name="connsiteX45" fmla="*/ 0 w 9559290"/>
              <a:gd name="connsiteY45" fmla="*/ 224707 h 531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9559290" h="5317260" fill="none" extrusionOk="0">
                <a:moveTo>
                  <a:pt x="0" y="224707"/>
                </a:moveTo>
                <a:cubicBezTo>
                  <a:pt x="2982" y="70462"/>
                  <a:pt x="102491" y="-5576"/>
                  <a:pt x="224707" y="0"/>
                </a:cubicBezTo>
                <a:cubicBezTo>
                  <a:pt x="545321" y="22108"/>
                  <a:pt x="703523" y="7989"/>
                  <a:pt x="966511" y="0"/>
                </a:cubicBezTo>
                <a:cubicBezTo>
                  <a:pt x="1229499" y="-7989"/>
                  <a:pt x="1299920" y="-4780"/>
                  <a:pt x="1617217" y="0"/>
                </a:cubicBezTo>
                <a:cubicBezTo>
                  <a:pt x="1934514" y="4780"/>
                  <a:pt x="2127766" y="-20636"/>
                  <a:pt x="2450120" y="0"/>
                </a:cubicBezTo>
                <a:cubicBezTo>
                  <a:pt x="2772474" y="20636"/>
                  <a:pt x="2740987" y="22056"/>
                  <a:pt x="3009726" y="0"/>
                </a:cubicBezTo>
                <a:cubicBezTo>
                  <a:pt x="3278465" y="-22056"/>
                  <a:pt x="3259010" y="-22936"/>
                  <a:pt x="3478234" y="0"/>
                </a:cubicBezTo>
                <a:cubicBezTo>
                  <a:pt x="3697458" y="22936"/>
                  <a:pt x="3899936" y="14009"/>
                  <a:pt x="4128940" y="0"/>
                </a:cubicBezTo>
                <a:cubicBezTo>
                  <a:pt x="4357944" y="-14009"/>
                  <a:pt x="4705314" y="-34810"/>
                  <a:pt x="4870744" y="0"/>
                </a:cubicBezTo>
                <a:cubicBezTo>
                  <a:pt x="5036174" y="34810"/>
                  <a:pt x="5308376" y="24936"/>
                  <a:pt x="5703647" y="0"/>
                </a:cubicBezTo>
                <a:cubicBezTo>
                  <a:pt x="6098918" y="-24936"/>
                  <a:pt x="6186046" y="-11455"/>
                  <a:pt x="6445451" y="0"/>
                </a:cubicBezTo>
                <a:cubicBezTo>
                  <a:pt x="6704856" y="11455"/>
                  <a:pt x="7039164" y="-20166"/>
                  <a:pt x="7278354" y="0"/>
                </a:cubicBezTo>
                <a:cubicBezTo>
                  <a:pt x="7517544" y="20166"/>
                  <a:pt x="7739949" y="-36962"/>
                  <a:pt x="8020158" y="0"/>
                </a:cubicBezTo>
                <a:cubicBezTo>
                  <a:pt x="8300367" y="36962"/>
                  <a:pt x="8263224" y="-9005"/>
                  <a:pt x="8488666" y="0"/>
                </a:cubicBezTo>
                <a:cubicBezTo>
                  <a:pt x="8714108" y="9005"/>
                  <a:pt x="8940551" y="-13598"/>
                  <a:pt x="9334583" y="0"/>
                </a:cubicBezTo>
                <a:cubicBezTo>
                  <a:pt x="9465944" y="1118"/>
                  <a:pt x="9572236" y="120467"/>
                  <a:pt x="9559290" y="224707"/>
                </a:cubicBezTo>
                <a:cubicBezTo>
                  <a:pt x="9584103" y="437356"/>
                  <a:pt x="9531949" y="805476"/>
                  <a:pt x="9559290" y="968792"/>
                </a:cubicBezTo>
                <a:cubicBezTo>
                  <a:pt x="9586631" y="1132109"/>
                  <a:pt x="9558300" y="1352665"/>
                  <a:pt x="9559290" y="1566842"/>
                </a:cubicBezTo>
                <a:cubicBezTo>
                  <a:pt x="9560281" y="1781019"/>
                  <a:pt x="9577216" y="1954497"/>
                  <a:pt x="9559290" y="2164891"/>
                </a:cubicBezTo>
                <a:cubicBezTo>
                  <a:pt x="9541364" y="2375285"/>
                  <a:pt x="9551646" y="2560452"/>
                  <a:pt x="9559290" y="2860298"/>
                </a:cubicBezTo>
                <a:cubicBezTo>
                  <a:pt x="9566934" y="3160144"/>
                  <a:pt x="9579340" y="3414098"/>
                  <a:pt x="9559290" y="3555704"/>
                </a:cubicBezTo>
                <a:cubicBezTo>
                  <a:pt x="9539240" y="3697310"/>
                  <a:pt x="9540281" y="3974297"/>
                  <a:pt x="9559290" y="4202433"/>
                </a:cubicBezTo>
                <a:cubicBezTo>
                  <a:pt x="9578299" y="4430569"/>
                  <a:pt x="9601891" y="4753533"/>
                  <a:pt x="9559290" y="5092553"/>
                </a:cubicBezTo>
                <a:cubicBezTo>
                  <a:pt x="9529904" y="5219882"/>
                  <a:pt x="9465903" y="5326057"/>
                  <a:pt x="9334583" y="5317260"/>
                </a:cubicBezTo>
                <a:cubicBezTo>
                  <a:pt x="9167251" y="5311064"/>
                  <a:pt x="9126581" y="5302773"/>
                  <a:pt x="8957174" y="5317260"/>
                </a:cubicBezTo>
                <a:cubicBezTo>
                  <a:pt x="8787767" y="5331747"/>
                  <a:pt x="8530045" y="5349829"/>
                  <a:pt x="8215370" y="5317260"/>
                </a:cubicBezTo>
                <a:cubicBezTo>
                  <a:pt x="7900695" y="5284691"/>
                  <a:pt x="7793935" y="5294539"/>
                  <a:pt x="7382467" y="5317260"/>
                </a:cubicBezTo>
                <a:cubicBezTo>
                  <a:pt x="6970999" y="5339981"/>
                  <a:pt x="7190098" y="5325237"/>
                  <a:pt x="7005058" y="5317260"/>
                </a:cubicBezTo>
                <a:cubicBezTo>
                  <a:pt x="6820018" y="5309283"/>
                  <a:pt x="6439018" y="5297280"/>
                  <a:pt x="6172155" y="5317260"/>
                </a:cubicBezTo>
                <a:cubicBezTo>
                  <a:pt x="5905292" y="5337240"/>
                  <a:pt x="5561068" y="5285748"/>
                  <a:pt x="5339252" y="5317260"/>
                </a:cubicBezTo>
                <a:cubicBezTo>
                  <a:pt x="5117436" y="5348772"/>
                  <a:pt x="5090339" y="5328210"/>
                  <a:pt x="4961843" y="5317260"/>
                </a:cubicBezTo>
                <a:cubicBezTo>
                  <a:pt x="4833347" y="5306310"/>
                  <a:pt x="4567117" y="5287192"/>
                  <a:pt x="4311137" y="5317260"/>
                </a:cubicBezTo>
                <a:cubicBezTo>
                  <a:pt x="4055157" y="5347328"/>
                  <a:pt x="3977165" y="5291762"/>
                  <a:pt x="3751530" y="5317260"/>
                </a:cubicBezTo>
                <a:cubicBezTo>
                  <a:pt x="3525895" y="5342758"/>
                  <a:pt x="3453479" y="5308599"/>
                  <a:pt x="3191924" y="5317260"/>
                </a:cubicBezTo>
                <a:cubicBezTo>
                  <a:pt x="2930369" y="5325921"/>
                  <a:pt x="2880796" y="5319042"/>
                  <a:pt x="2632317" y="5317260"/>
                </a:cubicBezTo>
                <a:cubicBezTo>
                  <a:pt x="2383838" y="5315478"/>
                  <a:pt x="2419997" y="5301562"/>
                  <a:pt x="2254908" y="5317260"/>
                </a:cubicBezTo>
                <a:cubicBezTo>
                  <a:pt x="2089819" y="5332958"/>
                  <a:pt x="1648493" y="5283238"/>
                  <a:pt x="1422005" y="5317260"/>
                </a:cubicBezTo>
                <a:cubicBezTo>
                  <a:pt x="1195517" y="5351282"/>
                  <a:pt x="529956" y="5321622"/>
                  <a:pt x="224707" y="5317260"/>
                </a:cubicBezTo>
                <a:cubicBezTo>
                  <a:pt x="92477" y="5315314"/>
                  <a:pt x="-554" y="5201574"/>
                  <a:pt x="0" y="5092553"/>
                </a:cubicBezTo>
                <a:cubicBezTo>
                  <a:pt x="23530" y="4859962"/>
                  <a:pt x="-7574" y="4572029"/>
                  <a:pt x="0" y="4348468"/>
                </a:cubicBezTo>
                <a:cubicBezTo>
                  <a:pt x="7574" y="4124908"/>
                  <a:pt x="-34526" y="3912527"/>
                  <a:pt x="0" y="3604383"/>
                </a:cubicBezTo>
                <a:cubicBezTo>
                  <a:pt x="34526" y="3296239"/>
                  <a:pt x="14359" y="3215140"/>
                  <a:pt x="0" y="2957655"/>
                </a:cubicBezTo>
                <a:cubicBezTo>
                  <a:pt x="-14359" y="2700170"/>
                  <a:pt x="8813" y="2626188"/>
                  <a:pt x="0" y="2359605"/>
                </a:cubicBezTo>
                <a:cubicBezTo>
                  <a:pt x="-8813" y="2093022"/>
                  <a:pt x="7005" y="1981635"/>
                  <a:pt x="0" y="1761556"/>
                </a:cubicBezTo>
                <a:cubicBezTo>
                  <a:pt x="-7005" y="1541477"/>
                  <a:pt x="-9988" y="1297454"/>
                  <a:pt x="0" y="1017470"/>
                </a:cubicBezTo>
                <a:cubicBezTo>
                  <a:pt x="9988" y="737486"/>
                  <a:pt x="-38651" y="464108"/>
                  <a:pt x="0" y="224707"/>
                </a:cubicBezTo>
                <a:close/>
              </a:path>
              <a:path w="9559290" h="5317260" stroke="0" extrusionOk="0">
                <a:moveTo>
                  <a:pt x="0" y="224707"/>
                </a:moveTo>
                <a:cubicBezTo>
                  <a:pt x="-17705" y="89684"/>
                  <a:pt x="76727" y="8962"/>
                  <a:pt x="224707" y="0"/>
                </a:cubicBezTo>
                <a:cubicBezTo>
                  <a:pt x="477955" y="-24331"/>
                  <a:pt x="696011" y="18000"/>
                  <a:pt x="1057610" y="0"/>
                </a:cubicBezTo>
                <a:cubicBezTo>
                  <a:pt x="1419209" y="-18000"/>
                  <a:pt x="1365786" y="-4781"/>
                  <a:pt x="1617217" y="0"/>
                </a:cubicBezTo>
                <a:cubicBezTo>
                  <a:pt x="1868648" y="4781"/>
                  <a:pt x="1859226" y="-10900"/>
                  <a:pt x="2085725" y="0"/>
                </a:cubicBezTo>
                <a:cubicBezTo>
                  <a:pt x="2312224" y="10900"/>
                  <a:pt x="2641102" y="-25476"/>
                  <a:pt x="2827529" y="0"/>
                </a:cubicBezTo>
                <a:cubicBezTo>
                  <a:pt x="3013956" y="25476"/>
                  <a:pt x="3122257" y="20149"/>
                  <a:pt x="3387135" y="0"/>
                </a:cubicBezTo>
                <a:cubicBezTo>
                  <a:pt x="3652013" y="-20149"/>
                  <a:pt x="3936170" y="-26165"/>
                  <a:pt x="4220038" y="0"/>
                </a:cubicBezTo>
                <a:cubicBezTo>
                  <a:pt x="4503906" y="26165"/>
                  <a:pt x="4485872" y="-7001"/>
                  <a:pt x="4688546" y="0"/>
                </a:cubicBezTo>
                <a:cubicBezTo>
                  <a:pt x="4891220" y="7001"/>
                  <a:pt x="5345172" y="-29402"/>
                  <a:pt x="5521449" y="0"/>
                </a:cubicBezTo>
                <a:cubicBezTo>
                  <a:pt x="5697726" y="29402"/>
                  <a:pt x="5718284" y="-7195"/>
                  <a:pt x="5898858" y="0"/>
                </a:cubicBezTo>
                <a:cubicBezTo>
                  <a:pt x="6079432" y="7195"/>
                  <a:pt x="6268462" y="-232"/>
                  <a:pt x="6549564" y="0"/>
                </a:cubicBezTo>
                <a:cubicBezTo>
                  <a:pt x="6830666" y="232"/>
                  <a:pt x="6977383" y="9680"/>
                  <a:pt x="7200269" y="0"/>
                </a:cubicBezTo>
                <a:cubicBezTo>
                  <a:pt x="7423155" y="-9680"/>
                  <a:pt x="7613649" y="12284"/>
                  <a:pt x="7759876" y="0"/>
                </a:cubicBezTo>
                <a:cubicBezTo>
                  <a:pt x="7906103" y="-12284"/>
                  <a:pt x="8342640" y="35610"/>
                  <a:pt x="8592779" y="0"/>
                </a:cubicBezTo>
                <a:cubicBezTo>
                  <a:pt x="8842918" y="-35610"/>
                  <a:pt x="9149756" y="27205"/>
                  <a:pt x="9334583" y="0"/>
                </a:cubicBezTo>
                <a:cubicBezTo>
                  <a:pt x="9443278" y="2530"/>
                  <a:pt x="9556771" y="98867"/>
                  <a:pt x="9559290" y="224707"/>
                </a:cubicBezTo>
                <a:cubicBezTo>
                  <a:pt x="9573359" y="572355"/>
                  <a:pt x="9541971" y="620716"/>
                  <a:pt x="9559290" y="968792"/>
                </a:cubicBezTo>
                <a:cubicBezTo>
                  <a:pt x="9576609" y="1316869"/>
                  <a:pt x="9528399" y="1488452"/>
                  <a:pt x="9559290" y="1664199"/>
                </a:cubicBezTo>
                <a:cubicBezTo>
                  <a:pt x="9590181" y="1839946"/>
                  <a:pt x="9547941" y="1940240"/>
                  <a:pt x="9559290" y="2213570"/>
                </a:cubicBezTo>
                <a:cubicBezTo>
                  <a:pt x="9570639" y="2486900"/>
                  <a:pt x="9583182" y="2604461"/>
                  <a:pt x="9559290" y="2811619"/>
                </a:cubicBezTo>
                <a:cubicBezTo>
                  <a:pt x="9535398" y="3018777"/>
                  <a:pt x="9590241" y="3332041"/>
                  <a:pt x="9559290" y="3604383"/>
                </a:cubicBezTo>
                <a:cubicBezTo>
                  <a:pt x="9528339" y="3876725"/>
                  <a:pt x="9547906" y="3995479"/>
                  <a:pt x="9559290" y="4299790"/>
                </a:cubicBezTo>
                <a:cubicBezTo>
                  <a:pt x="9570674" y="4604101"/>
                  <a:pt x="9555453" y="4931398"/>
                  <a:pt x="9559290" y="5092553"/>
                </a:cubicBezTo>
                <a:cubicBezTo>
                  <a:pt x="9559019" y="5209360"/>
                  <a:pt x="9472282" y="5320095"/>
                  <a:pt x="9334583" y="5317260"/>
                </a:cubicBezTo>
                <a:cubicBezTo>
                  <a:pt x="9053221" y="5316297"/>
                  <a:pt x="8940592" y="5327916"/>
                  <a:pt x="8683878" y="5317260"/>
                </a:cubicBezTo>
                <a:cubicBezTo>
                  <a:pt x="8427165" y="5306604"/>
                  <a:pt x="8348374" y="5348095"/>
                  <a:pt x="8033172" y="5317260"/>
                </a:cubicBezTo>
                <a:cubicBezTo>
                  <a:pt x="7717970" y="5286425"/>
                  <a:pt x="7690982" y="5314768"/>
                  <a:pt x="7564664" y="5317260"/>
                </a:cubicBezTo>
                <a:cubicBezTo>
                  <a:pt x="7438346" y="5319752"/>
                  <a:pt x="7019624" y="5300264"/>
                  <a:pt x="6822860" y="5317260"/>
                </a:cubicBezTo>
                <a:cubicBezTo>
                  <a:pt x="6626096" y="5334256"/>
                  <a:pt x="6562057" y="5305621"/>
                  <a:pt x="6354352" y="5317260"/>
                </a:cubicBezTo>
                <a:cubicBezTo>
                  <a:pt x="6146647" y="5328899"/>
                  <a:pt x="5925767" y="5307145"/>
                  <a:pt x="5612548" y="5317260"/>
                </a:cubicBezTo>
                <a:cubicBezTo>
                  <a:pt x="5299329" y="5327375"/>
                  <a:pt x="5402856" y="5306257"/>
                  <a:pt x="5235139" y="5317260"/>
                </a:cubicBezTo>
                <a:cubicBezTo>
                  <a:pt x="5067422" y="5328263"/>
                  <a:pt x="4682135" y="5288798"/>
                  <a:pt x="4493335" y="5317260"/>
                </a:cubicBezTo>
                <a:cubicBezTo>
                  <a:pt x="4304535" y="5345722"/>
                  <a:pt x="4241271" y="5308588"/>
                  <a:pt x="4024827" y="5317260"/>
                </a:cubicBezTo>
                <a:cubicBezTo>
                  <a:pt x="3808383" y="5325932"/>
                  <a:pt x="3748055" y="5322586"/>
                  <a:pt x="3647418" y="5317260"/>
                </a:cubicBezTo>
                <a:cubicBezTo>
                  <a:pt x="3546781" y="5311934"/>
                  <a:pt x="3305941" y="5330644"/>
                  <a:pt x="3178910" y="5317260"/>
                </a:cubicBezTo>
                <a:cubicBezTo>
                  <a:pt x="3051879" y="5303876"/>
                  <a:pt x="2626769" y="5316260"/>
                  <a:pt x="2437105" y="5317260"/>
                </a:cubicBezTo>
                <a:cubicBezTo>
                  <a:pt x="2247441" y="5318260"/>
                  <a:pt x="2135931" y="5318468"/>
                  <a:pt x="1968598" y="5317260"/>
                </a:cubicBezTo>
                <a:cubicBezTo>
                  <a:pt x="1801265" y="5316052"/>
                  <a:pt x="1729880" y="5300383"/>
                  <a:pt x="1591188" y="5317260"/>
                </a:cubicBezTo>
                <a:cubicBezTo>
                  <a:pt x="1452496" y="5334138"/>
                  <a:pt x="1320792" y="5305594"/>
                  <a:pt x="1122680" y="5317260"/>
                </a:cubicBezTo>
                <a:cubicBezTo>
                  <a:pt x="924568" y="5328926"/>
                  <a:pt x="570892" y="5314385"/>
                  <a:pt x="224707" y="5317260"/>
                </a:cubicBezTo>
                <a:cubicBezTo>
                  <a:pt x="70079" y="5320920"/>
                  <a:pt x="2091" y="5218851"/>
                  <a:pt x="0" y="5092553"/>
                </a:cubicBezTo>
                <a:cubicBezTo>
                  <a:pt x="21778" y="4907135"/>
                  <a:pt x="-15995" y="4736392"/>
                  <a:pt x="0" y="4543182"/>
                </a:cubicBezTo>
                <a:cubicBezTo>
                  <a:pt x="15995" y="4349972"/>
                  <a:pt x="-5210" y="4142384"/>
                  <a:pt x="0" y="3847775"/>
                </a:cubicBezTo>
                <a:cubicBezTo>
                  <a:pt x="5210" y="3553166"/>
                  <a:pt x="20673" y="3345153"/>
                  <a:pt x="0" y="3055012"/>
                </a:cubicBezTo>
                <a:cubicBezTo>
                  <a:pt x="-20673" y="2764871"/>
                  <a:pt x="-18653" y="2553444"/>
                  <a:pt x="0" y="2310927"/>
                </a:cubicBezTo>
                <a:cubicBezTo>
                  <a:pt x="18653" y="2068411"/>
                  <a:pt x="-16201" y="1906711"/>
                  <a:pt x="0" y="1664199"/>
                </a:cubicBezTo>
                <a:cubicBezTo>
                  <a:pt x="16201" y="1421687"/>
                  <a:pt x="-5004" y="1140600"/>
                  <a:pt x="0" y="920114"/>
                </a:cubicBezTo>
                <a:cubicBezTo>
                  <a:pt x="5004" y="699629"/>
                  <a:pt x="-3158" y="379225"/>
                  <a:pt x="0" y="22470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4226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08C9351-0A85-35A8-02E5-AC8B80ADD01A}"/>
              </a:ext>
            </a:extLst>
          </p:cNvPr>
          <p:cNvSpPr txBox="1"/>
          <p:nvPr/>
        </p:nvSpPr>
        <p:spPr>
          <a:xfrm>
            <a:off x="3480525" y="1583632"/>
            <a:ext cx="48304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SGLang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的调度：维护</a:t>
            </a:r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scheduleBatch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与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waiting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list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CBF7F92-789E-13ED-B838-6E7B09EA6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464" y="1984193"/>
            <a:ext cx="9060613" cy="472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39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2E52903-3B96-6771-B656-C693E40B92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310DB838-CE5B-66D3-1F40-332026659DB0}"/>
              </a:ext>
            </a:extLst>
          </p:cNvPr>
          <p:cNvSpPr txBox="1"/>
          <p:nvPr/>
        </p:nvSpPr>
        <p:spPr>
          <a:xfrm>
            <a:off x="472802" y="1265901"/>
            <a:ext cx="5477622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核心问题攻坚与实践探索</a:t>
            </a:r>
            <a:endParaRPr sz="27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038CA42-3857-964D-EA3C-9A44A9B04972}"/>
              </a:ext>
            </a:extLst>
          </p:cNvPr>
          <p:cNvSpPr txBox="1"/>
          <p:nvPr/>
        </p:nvSpPr>
        <p:spPr>
          <a:xfrm>
            <a:off x="398529" y="1773732"/>
            <a:ext cx="11112154" cy="37828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8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参数调优研究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问题背景：参数配置对模型性能的影响需求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参数影响机制分析：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不同参数对推理速度、精度的具体影响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调参策略总结：基于实验得出的最优参数组合及调参方法论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8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与</a:t>
            </a:r>
            <a:r>
              <a:rPr lang="en-US" altLang="zh-CN" sz="18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sglang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的对比试验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实验设计：对比维度（性能、兼容性、适用场景等）及测试环境说明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实验结果：数据化呈现两者在各维度的差异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结论总结：不同场景下的框架选择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AA74FCBA-F6B8-AC40-344F-F28F9AFD80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540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1414A-B2B0-EFF2-5A65-716C24036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7B58F4BC-7E52-5BCF-D670-3CE1DAC6FE2E}"/>
              </a:ext>
            </a:extLst>
          </p:cNvPr>
          <p:cNvSpPr txBox="1"/>
          <p:nvPr/>
        </p:nvSpPr>
        <p:spPr>
          <a:xfrm>
            <a:off x="3968342" y="407257"/>
            <a:ext cx="4255315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algn="ctr"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核心问题攻坚与实践探索</a:t>
            </a:r>
            <a:endParaRPr sz="2700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F08CD241-2087-746E-466E-77D83814D5F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1460696" y="-2701290"/>
            <a:ext cx="9559290" cy="955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12C5570-19FB-D8F9-5947-9E875ED066A9}"/>
              </a:ext>
            </a:extLst>
          </p:cNvPr>
          <p:cNvSpPr txBox="1"/>
          <p:nvPr/>
        </p:nvSpPr>
        <p:spPr>
          <a:xfrm>
            <a:off x="233125" y="1110745"/>
            <a:ext cx="19351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vLLM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参数调优研究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71229E5-C4C5-63FC-9669-CB84AB7ED013}"/>
              </a:ext>
            </a:extLst>
          </p:cNvPr>
          <p:cNvSpPr txBox="1"/>
          <p:nvPr/>
        </p:nvSpPr>
        <p:spPr>
          <a:xfrm>
            <a:off x="823526" y="1838918"/>
            <a:ext cx="35894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Prefix Caching</a:t>
            </a:r>
          </a:p>
          <a:p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启用后可以降低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TTFT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，提升吞吐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原理：重复前缀仅计算一次，减少大量冗余计算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建议：始终启用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--enable-prefix-caching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8BBE8F0-2EB2-742F-C6AF-19AB53087882}"/>
              </a:ext>
            </a:extLst>
          </p:cNvPr>
          <p:cNvSpPr txBox="1"/>
          <p:nvPr/>
        </p:nvSpPr>
        <p:spPr>
          <a:xfrm>
            <a:off x="6277145" y="1758517"/>
            <a:ext cx="557408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2.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max_num_batched_tokens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（批处理最大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token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数）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过小：无法充分利用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GPU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并行计算能力导致系统频繁切换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batch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，调度开销大，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TTFT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上升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过大：单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batch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的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prefill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负担重，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TTFT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上升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需要根据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prompt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的长度选择适中的值，平衡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batch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处理效率和调度开销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22FFAC9D-B25F-D433-E9A5-F7CE6C7C0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174" y="3119623"/>
            <a:ext cx="4706670" cy="3108179"/>
          </a:xfrm>
          <a:prstGeom prst="rect">
            <a:avLst/>
          </a:prstGeom>
        </p:spPr>
      </p:pic>
      <p:grpSp>
        <p:nvGrpSpPr>
          <p:cNvPr id="27" name="组合 26">
            <a:extLst>
              <a:ext uri="{FF2B5EF4-FFF2-40B4-BE49-F238E27FC236}">
                <a16:creationId xmlns:a16="http://schemas.microsoft.com/office/drawing/2014/main" id="{C03D6278-8EC9-2067-40B9-7D61481A4179}"/>
              </a:ext>
            </a:extLst>
          </p:cNvPr>
          <p:cNvGrpSpPr/>
          <p:nvPr/>
        </p:nvGrpSpPr>
        <p:grpSpPr>
          <a:xfrm>
            <a:off x="0" y="3119623"/>
            <a:ext cx="5951974" cy="1660796"/>
            <a:chOff x="2489199" y="2933700"/>
            <a:chExt cx="7213601" cy="1948038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3DAD024D-01E7-B68B-77FB-66F9DAB571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89200" y="2933700"/>
              <a:ext cx="7213600" cy="990600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197ECD9F-9611-8496-F32E-B7D0E60A1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89199" y="3891138"/>
              <a:ext cx="7213600" cy="99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7924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B03B22-0168-3142-7C97-F7C6536E26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1549C736-5004-A987-6338-8FC0F8B57998}"/>
              </a:ext>
            </a:extLst>
          </p:cNvPr>
          <p:cNvSpPr txBox="1"/>
          <p:nvPr/>
        </p:nvSpPr>
        <p:spPr>
          <a:xfrm>
            <a:off x="3968342" y="407257"/>
            <a:ext cx="4255315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algn="ctr"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核心问题攻坚与实践探索</a:t>
            </a:r>
            <a:endParaRPr sz="2700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3CC627BD-3D68-75AD-D232-D5650919667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1554480" y="-3108547"/>
            <a:ext cx="9559290" cy="955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31C38A-9E61-6FCE-ECFC-AD2CD73C3C3F}"/>
              </a:ext>
            </a:extLst>
          </p:cNvPr>
          <p:cNvSpPr txBox="1"/>
          <p:nvPr/>
        </p:nvSpPr>
        <p:spPr>
          <a:xfrm>
            <a:off x="233125" y="1110745"/>
            <a:ext cx="19351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vLLM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参数调优研究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A794073-2A8F-BD42-879B-8850F55BF865}"/>
              </a:ext>
            </a:extLst>
          </p:cNvPr>
          <p:cNvSpPr txBox="1"/>
          <p:nvPr/>
        </p:nvSpPr>
        <p:spPr>
          <a:xfrm>
            <a:off x="745610" y="1783599"/>
            <a:ext cx="396166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3.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max_concurrency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（最大并发请求数）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并发度越高，吞吐显著提升（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GPU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利用更充分）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但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TTFT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和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TPOT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随之上升（排队延迟增加）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556DC5E-05BB-4A88-3E7D-0E537541521E}"/>
              </a:ext>
            </a:extLst>
          </p:cNvPr>
          <p:cNvSpPr txBox="1"/>
          <p:nvPr/>
        </p:nvSpPr>
        <p:spPr>
          <a:xfrm>
            <a:off x="6201139" y="1671098"/>
            <a:ext cx="55740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4.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long-prefill-token-threshold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（长请求截断阈值）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控制单次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prefill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长度，影响调度公平性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阈值越大，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TTFT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减小（长请求能更快完成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prefill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），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TPOT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增加（长请求霸占资源，解码延迟上升）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68EC9C3-620A-7680-181C-CD79F9769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25" y="3059843"/>
            <a:ext cx="5549900" cy="33909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E8D8BCC-149C-4D9F-F036-313E96F2C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3230" y="3021743"/>
            <a:ext cx="55499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5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5F40B3B-383C-7644-3F45-79DB7276B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72589D80-C933-D385-0B0E-E440214C3F85}"/>
              </a:ext>
            </a:extLst>
          </p:cNvPr>
          <p:cNvSpPr txBox="1"/>
          <p:nvPr/>
        </p:nvSpPr>
        <p:spPr>
          <a:xfrm>
            <a:off x="3968342" y="407257"/>
            <a:ext cx="4255315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algn="ctr"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核心问题攻坚与实践探索</a:t>
            </a:r>
            <a:endParaRPr sz="2700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5CCB8314-4E07-2CB2-72B0-2953C69838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1554480" y="-3108547"/>
            <a:ext cx="9559290" cy="955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AC13D99-0062-963C-74AB-1F82955736FA}"/>
              </a:ext>
            </a:extLst>
          </p:cNvPr>
          <p:cNvSpPr txBox="1"/>
          <p:nvPr/>
        </p:nvSpPr>
        <p:spPr>
          <a:xfrm>
            <a:off x="233125" y="1110745"/>
            <a:ext cx="20681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vLLM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与</a:t>
            </a:r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SGLang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对比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BAD8EBB-644B-069D-7F55-DB39A0FB6E0A}"/>
              </a:ext>
            </a:extLst>
          </p:cNvPr>
          <p:cNvSpPr txBox="1"/>
          <p:nvPr/>
        </p:nvSpPr>
        <p:spPr>
          <a:xfrm>
            <a:off x="566013" y="1778696"/>
            <a:ext cx="859081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zh-CN" altLang="en-US" dirty="0"/>
              <a:t>调度顺序</a:t>
            </a:r>
            <a:endParaRPr kumimoji="1" lang="en-US" altLang="zh-CN" dirty="0"/>
          </a:p>
          <a:p>
            <a:r>
              <a:rPr kumimoji="1" lang="en-US" altLang="zh-CN" dirty="0" err="1"/>
              <a:t>Vllm</a:t>
            </a:r>
            <a:r>
              <a:rPr kumimoji="1" lang="zh-CN" altLang="en-US" dirty="0"/>
              <a:t>：先调度</a:t>
            </a:r>
            <a:r>
              <a:rPr kumimoji="1" lang="en-US" altLang="zh-CN" dirty="0"/>
              <a:t>running</a:t>
            </a:r>
            <a:r>
              <a:rPr kumimoji="1" lang="zh-CN" altLang="en-US" dirty="0"/>
              <a:t>队列，后调度</a:t>
            </a:r>
            <a:r>
              <a:rPr kumimoji="1" lang="en-US" altLang="zh-CN" dirty="0"/>
              <a:t>waiting</a:t>
            </a:r>
            <a:r>
              <a:rPr kumimoji="1" lang="zh-CN" altLang="en-US" dirty="0"/>
              <a:t>队列，按照</a:t>
            </a:r>
            <a:r>
              <a:rPr kumimoji="1" lang="en-US" altLang="zh-CN" dirty="0" err="1"/>
              <a:t>fcfs</a:t>
            </a:r>
            <a:r>
              <a:rPr kumimoji="1" lang="zh-CN" altLang="en-US" dirty="0"/>
              <a:t>的策略调度</a:t>
            </a:r>
            <a:endParaRPr kumimoji="1" lang="en-US" altLang="zh-CN" dirty="0"/>
          </a:p>
          <a:p>
            <a:r>
              <a:rPr kumimoji="1" lang="en-US" altLang="zh-CN" dirty="0" err="1"/>
              <a:t>SGLang</a:t>
            </a:r>
            <a:r>
              <a:rPr kumimoji="1" lang="zh-CN" altLang="en-US" dirty="0"/>
              <a:t>：先合并上一次调度的</a:t>
            </a:r>
            <a:r>
              <a:rPr kumimoji="1" lang="en-US" altLang="zh-CN" dirty="0"/>
              <a:t>batch</a:t>
            </a:r>
            <a:r>
              <a:rPr kumimoji="1" lang="zh-CN" altLang="en-US" dirty="0"/>
              <a:t>，然后从</a:t>
            </a:r>
            <a:r>
              <a:rPr kumimoji="1" lang="en-US" altLang="zh-CN" dirty="0"/>
              <a:t>waiting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list</a:t>
            </a:r>
            <a:r>
              <a:rPr kumimoji="1" lang="zh-CN" altLang="en-US" dirty="0"/>
              <a:t>调度</a:t>
            </a:r>
            <a:r>
              <a:rPr kumimoji="1" lang="en-US" altLang="zh-CN" dirty="0"/>
              <a:t>req</a:t>
            </a:r>
            <a:r>
              <a:rPr kumimoji="1" lang="zh-CN" altLang="en-US" dirty="0"/>
              <a:t>做</a:t>
            </a:r>
            <a:r>
              <a:rPr kumimoji="1" lang="en-US" altLang="zh-CN" dirty="0"/>
              <a:t>prefill</a:t>
            </a:r>
          </a:p>
          <a:p>
            <a:r>
              <a:rPr kumimoji="1" lang="en-US" altLang="zh-CN" dirty="0" err="1"/>
              <a:t>Sglang</a:t>
            </a:r>
            <a:r>
              <a:rPr kumimoji="1" lang="zh-CN" altLang="en-US" dirty="0"/>
              <a:t>对</a:t>
            </a:r>
            <a:r>
              <a:rPr kumimoji="1" lang="en-US" altLang="zh-CN" dirty="0"/>
              <a:t>waiting</a:t>
            </a:r>
            <a:r>
              <a:rPr kumimoji="1" lang="zh-CN" altLang="en-US" dirty="0"/>
              <a:t>队列的排序策略比较丰富，有</a:t>
            </a:r>
            <a:r>
              <a:rPr kumimoji="1" lang="en-US" altLang="zh-CN" dirty="0"/>
              <a:t>5</a:t>
            </a:r>
            <a:r>
              <a:rPr kumimoji="1" lang="zh-CN" altLang="en-US" dirty="0"/>
              <a:t>种策略：</a:t>
            </a:r>
            <a:endParaRPr kumimoji="1" lang="en-US" altLang="zh-CN" dirty="0"/>
          </a:p>
          <a:p>
            <a:r>
              <a:rPr kumimoji="1" lang="en-US" altLang="zh-CN" dirty="0"/>
              <a:t>lpm</a:t>
            </a:r>
            <a:r>
              <a:rPr kumimoji="1" lang="zh-CN" altLang="en-US" dirty="0"/>
              <a:t>（最长</a:t>
            </a:r>
            <a:r>
              <a:rPr kumimoji="1" lang="en-US" altLang="zh-CN" dirty="0"/>
              <a:t>prefix</a:t>
            </a:r>
            <a:r>
              <a:rPr kumimoji="1" lang="zh-CN" altLang="en-US" dirty="0"/>
              <a:t> </a:t>
            </a:r>
            <a:r>
              <a:rPr kumimoji="1" lang="en-US" altLang="zh-CN" dirty="0"/>
              <a:t>match</a:t>
            </a:r>
            <a:r>
              <a:rPr kumimoji="1" lang="zh-CN" altLang="en-US" dirty="0"/>
              <a:t>优先）、</a:t>
            </a:r>
            <a:r>
              <a:rPr kumimoji="1" lang="en-US" altLang="zh-CN" dirty="0" err="1"/>
              <a:t>dfs</a:t>
            </a:r>
            <a:r>
              <a:rPr kumimoji="1" lang="en-US" altLang="zh-CN" dirty="0"/>
              <a:t>-weight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fcfs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lof</a:t>
            </a:r>
            <a:r>
              <a:rPr kumimoji="1" lang="zh-CN" altLang="en-US" dirty="0"/>
              <a:t>（最长</a:t>
            </a:r>
            <a:r>
              <a:rPr kumimoji="1" lang="en-US" altLang="zh-CN" dirty="0"/>
              <a:t>output</a:t>
            </a:r>
            <a:r>
              <a:rPr kumimoji="1" lang="zh-CN" altLang="en-US" dirty="0"/>
              <a:t>优先）、</a:t>
            </a:r>
            <a:r>
              <a:rPr kumimoji="1" lang="en-US" altLang="zh-CN" dirty="0"/>
              <a:t>random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9235ED4-425A-65E4-6283-80CC2030F318}"/>
              </a:ext>
            </a:extLst>
          </p:cNvPr>
          <p:cNvSpPr txBox="1"/>
          <p:nvPr/>
        </p:nvSpPr>
        <p:spPr>
          <a:xfrm>
            <a:off x="566012" y="3349856"/>
            <a:ext cx="752962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抢占策略</a:t>
            </a:r>
            <a:endParaRPr kumimoji="1" lang="en-US" altLang="zh-CN" dirty="0"/>
          </a:p>
          <a:p>
            <a:r>
              <a:rPr kumimoji="1" lang="en-US" altLang="zh-CN" dirty="0" err="1"/>
              <a:t>Vllm</a:t>
            </a:r>
            <a:r>
              <a:rPr kumimoji="1" lang="zh-CN" altLang="en-US" dirty="0"/>
              <a:t>：两种策略</a:t>
            </a:r>
            <a:endParaRPr kumimoji="1" lang="en-US" altLang="zh-CN" dirty="0"/>
          </a:p>
          <a:p>
            <a:r>
              <a:rPr kumimoji="1" lang="en-US" altLang="zh-CN" dirty="0"/>
              <a:t>	</a:t>
            </a:r>
            <a:r>
              <a:rPr kumimoji="1" lang="en-US" altLang="zh-CN" dirty="0" err="1"/>
              <a:t>Fcfs</a:t>
            </a:r>
            <a:r>
              <a:rPr kumimoji="1" lang="zh-CN" altLang="en-US" dirty="0"/>
              <a:t>：先抢占最晚到来的</a:t>
            </a:r>
            <a:r>
              <a:rPr kumimoji="1" lang="en-US" altLang="zh-CN" dirty="0"/>
              <a:t>request</a:t>
            </a:r>
          </a:p>
          <a:p>
            <a:r>
              <a:rPr kumimoji="1" lang="en-US" altLang="zh-CN" dirty="0"/>
              <a:t>	priority</a:t>
            </a:r>
            <a:r>
              <a:rPr kumimoji="1" lang="zh-CN" altLang="en-US" dirty="0"/>
              <a:t>：抢占优先级最低的</a:t>
            </a:r>
            <a:r>
              <a:rPr kumimoji="1" lang="en-US" altLang="zh-CN" dirty="0"/>
              <a:t>request</a:t>
            </a:r>
          </a:p>
          <a:p>
            <a:r>
              <a:rPr kumimoji="1" lang="en-US" altLang="zh-CN" dirty="0" err="1"/>
              <a:t>Sglang</a:t>
            </a:r>
            <a:r>
              <a:rPr kumimoji="1" lang="zh-CN" altLang="en-US" dirty="0"/>
              <a:t>：</a:t>
            </a:r>
            <a:r>
              <a:rPr lang="zh-CN" altLang="en-US" dirty="0"/>
              <a:t>对</a:t>
            </a:r>
            <a:r>
              <a:rPr lang="en" altLang="zh-CN" dirty="0" err="1"/>
              <a:t>running_batch</a:t>
            </a:r>
            <a:r>
              <a:rPr lang="zh-CN" altLang="en-US" dirty="0"/>
              <a:t>的</a:t>
            </a:r>
            <a:r>
              <a:rPr lang="en" altLang="zh-CN" dirty="0"/>
              <a:t>request</a:t>
            </a:r>
            <a:r>
              <a:rPr lang="zh-CN" altLang="en-US" dirty="0"/>
              <a:t>排序，</a:t>
            </a:r>
            <a:r>
              <a:rPr lang="en" altLang="zh-CN" dirty="0" err="1"/>
              <a:t>output_ids</a:t>
            </a:r>
            <a:r>
              <a:rPr lang="zh-CN" altLang="en-US" dirty="0"/>
              <a:t>的长度越长越靠前，</a:t>
            </a:r>
            <a:endParaRPr lang="en-US" altLang="zh-CN" dirty="0"/>
          </a:p>
          <a:p>
            <a:r>
              <a:rPr lang="en" altLang="zh-CN" dirty="0" err="1"/>
              <a:t>origin_input_ids</a:t>
            </a:r>
            <a:r>
              <a:rPr lang="zh-CN" altLang="en-US" dirty="0"/>
              <a:t>的长度越短越靠前，每次从</a:t>
            </a:r>
            <a:r>
              <a:rPr lang="en" altLang="zh-CN" dirty="0"/>
              <a:t>list</a:t>
            </a:r>
            <a:r>
              <a:rPr lang="zh-CN" altLang="en-US" dirty="0"/>
              <a:t>末尾抢占</a:t>
            </a:r>
            <a:r>
              <a:rPr lang="en" altLang="zh-CN" dirty="0"/>
              <a:t>request</a:t>
            </a:r>
            <a:r>
              <a:rPr lang="zh-CN" altLang="en" dirty="0"/>
              <a:t>。</a:t>
            </a:r>
          </a:p>
          <a:p>
            <a:endParaRPr kumimoji="1"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08B51BF-6D1F-7819-9BF5-4F1022117849}"/>
              </a:ext>
            </a:extLst>
          </p:cNvPr>
          <p:cNvSpPr txBox="1"/>
          <p:nvPr/>
        </p:nvSpPr>
        <p:spPr>
          <a:xfrm>
            <a:off x="566012" y="5230447"/>
            <a:ext cx="55964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KV</a:t>
            </a:r>
            <a:r>
              <a:rPr kumimoji="1" lang="zh-CN" altLang="en-US" dirty="0"/>
              <a:t> </a:t>
            </a:r>
            <a:r>
              <a:rPr kumimoji="1" lang="en-US" altLang="zh-CN" dirty="0"/>
              <a:t>cache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reuse</a:t>
            </a:r>
          </a:p>
          <a:p>
            <a:r>
              <a:rPr kumimoji="1" lang="en-US" altLang="zh-CN" dirty="0" err="1"/>
              <a:t>Vllm</a:t>
            </a:r>
            <a:r>
              <a:rPr kumimoji="1" lang="zh-CN" altLang="en-US" dirty="0"/>
              <a:t>：用前缀哈希进行匹配，用双向链表维护空</a:t>
            </a:r>
            <a:r>
              <a:rPr kumimoji="1" lang="en-US" altLang="zh-CN" dirty="0"/>
              <a:t>block</a:t>
            </a:r>
          </a:p>
          <a:p>
            <a:r>
              <a:rPr kumimoji="1" lang="en-US" altLang="zh-CN" dirty="0" err="1"/>
              <a:t>Sglang</a:t>
            </a:r>
            <a:r>
              <a:rPr kumimoji="1" lang="zh-CN" altLang="en-US" dirty="0"/>
              <a:t>：用</a:t>
            </a:r>
            <a:r>
              <a:rPr kumimoji="1" lang="en-US" altLang="zh-CN" dirty="0"/>
              <a:t>radix</a:t>
            </a:r>
            <a:r>
              <a:rPr kumimoji="1" lang="zh-CN" altLang="en-US" dirty="0"/>
              <a:t> </a:t>
            </a:r>
            <a:r>
              <a:rPr kumimoji="1" lang="en-US" altLang="zh-CN" dirty="0"/>
              <a:t>tree</a:t>
            </a:r>
            <a:r>
              <a:rPr kumimoji="1" lang="zh-CN" altLang="en-US" dirty="0"/>
              <a:t>进行前缀匹配，用</a:t>
            </a:r>
            <a:r>
              <a:rPr kumimoji="1" lang="en-US" altLang="zh-CN" dirty="0"/>
              <a:t>list</a:t>
            </a:r>
            <a:r>
              <a:rPr kumimoji="1" lang="zh-CN" altLang="en-US" dirty="0"/>
              <a:t>维护空</a:t>
            </a:r>
            <a:r>
              <a:rPr kumimoji="1" lang="en-US" altLang="zh-CN" dirty="0"/>
              <a:t>block</a:t>
            </a:r>
          </a:p>
        </p:txBody>
      </p:sp>
    </p:spTree>
    <p:extLst>
      <p:ext uri="{BB962C8B-B14F-4D97-AF65-F5344CB8AC3E}">
        <p14:creationId xmlns:p14="http://schemas.microsoft.com/office/powerpoint/2010/main" val="365209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2BEF535-B02F-8F6D-BCB6-A9E0AF3E3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92043D84-BF32-7D17-B83E-BA135A981952}"/>
              </a:ext>
            </a:extLst>
          </p:cNvPr>
          <p:cNvSpPr txBox="1"/>
          <p:nvPr/>
        </p:nvSpPr>
        <p:spPr>
          <a:xfrm>
            <a:off x="472802" y="1265901"/>
            <a:ext cx="5477622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核心问题攻坚与实践探索</a:t>
            </a:r>
            <a:endParaRPr sz="27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AF854A1-4C0D-CCC3-A066-852D7E9898B2}"/>
              </a:ext>
            </a:extLst>
          </p:cNvPr>
          <p:cNvSpPr txBox="1"/>
          <p:nvPr/>
        </p:nvSpPr>
        <p:spPr>
          <a:xfrm>
            <a:off x="398529" y="1773732"/>
            <a:ext cx="11112154" cy="21209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调度机制异常问题排查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问题描述：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Max_query_len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异常现象及影响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原因分析：结合调度机制原理，排查异常产生的关键节点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解决方案：针对问题提出的临时规避方法或优化思路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FF99C5C0-C367-FED7-B811-450ADB3751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905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830D0-5391-F9CA-8346-74F306F426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AF41EE15-89C2-AA66-70D4-F1F5E92203E8}"/>
              </a:ext>
            </a:extLst>
          </p:cNvPr>
          <p:cNvSpPr txBox="1"/>
          <p:nvPr/>
        </p:nvSpPr>
        <p:spPr>
          <a:xfrm>
            <a:off x="3357189" y="416308"/>
            <a:ext cx="5477622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algn="ctr"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en" altLang="zh-CN" sz="2700" dirty="0"/>
              <a:t>prefill</a:t>
            </a:r>
            <a:r>
              <a:rPr lang="zh-CN" altLang="en-US" sz="2700" dirty="0"/>
              <a:t>长度超过</a:t>
            </a:r>
            <a:r>
              <a:rPr lang="en" altLang="zh-CN" sz="2700" dirty="0"/>
              <a:t>input </a:t>
            </a:r>
            <a:r>
              <a:rPr lang="en" altLang="zh-CN" sz="2700" dirty="0" err="1"/>
              <a:t>len</a:t>
            </a:r>
            <a:r>
              <a:rPr lang="zh-CN" altLang="en-US" sz="2700" dirty="0"/>
              <a:t>问题研究</a:t>
            </a:r>
            <a:endParaRPr sz="27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D43D689-6A2C-085A-1B74-A60B64A341A6}"/>
              </a:ext>
            </a:extLst>
          </p:cNvPr>
          <p:cNvSpPr txBox="1"/>
          <p:nvPr/>
        </p:nvSpPr>
        <p:spPr>
          <a:xfrm>
            <a:off x="398529" y="2369139"/>
            <a:ext cx="4758687" cy="2397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问题现象：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部分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batch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出现异常大的</a:t>
            </a:r>
            <a:r>
              <a:rPr lang="en-US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max_query_len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（即在一个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batch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内单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query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调度的最大的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token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数）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输入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req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的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prompt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长度只有 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140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～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260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，但显示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prefill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的长度为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3831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，远远超过了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prompt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长度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3E14F625-A16F-CC85-9A06-BC270E58A9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7F53004-A2FB-E4DB-0328-6811FF43B9A6}"/>
              </a:ext>
            </a:extLst>
          </p:cNvPr>
          <p:cNvSpPr txBox="1"/>
          <p:nvPr/>
        </p:nvSpPr>
        <p:spPr>
          <a:xfrm>
            <a:off x="5786811" y="3779365"/>
            <a:ext cx="6096000" cy="28296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2.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 锁定异常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token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数的请求来源：异常偏大的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token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数来源于“抢占后恢复的请求（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preempted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req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）”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3.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 分析 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preempted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req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 的</a:t>
            </a:r>
            <a:r>
              <a:rPr lang="en-US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num_scheduled_tokens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计算逻辑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en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num_new_tokens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 = </a:t>
            </a:r>
            <a:r>
              <a:rPr lang="en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request.num_tokens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 - </a:t>
            </a:r>
            <a:r>
              <a:rPr lang="en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num_computed_tokens</a:t>
            </a:r>
            <a:endParaRPr lang="en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request.num_tokens</a:t>
            </a:r>
            <a:r>
              <a:rPr lang="zh-CN" altLang="en" sz="1200" dirty="0">
                <a:solidFill>
                  <a:srgbClr val="181818"/>
                </a:solidFill>
                <a:latin typeface="微软雅黑"/>
                <a:ea typeface="微软雅黑"/>
              </a:rPr>
              <a:t>：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当前请求的总 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token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长度 </a:t>
            </a:r>
            <a:r>
              <a:rPr lang="en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self.num_prompt_tokens</a:t>
            </a:r>
            <a:r>
              <a:rPr lang="zh-CN" altLang="en" sz="12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+ </a:t>
            </a:r>
            <a:r>
              <a:rPr lang="en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len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(</a:t>
            </a:r>
            <a:r>
              <a:rPr lang="en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self.output_token_ids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)</a:t>
            </a:r>
            <a:r>
              <a:rPr lang="zh-CN" altLang="en" sz="1200" dirty="0">
                <a:solidFill>
                  <a:srgbClr val="181818"/>
                </a:solidFill>
                <a:latin typeface="微软雅黑"/>
                <a:ea typeface="微软雅黑"/>
              </a:rPr>
              <a:t>；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num_computed_tokens</a:t>
            </a:r>
            <a:r>
              <a:rPr lang="zh-CN" altLang="en" sz="1200" dirty="0">
                <a:solidFill>
                  <a:srgbClr val="181818"/>
                </a:solidFill>
                <a:latin typeface="微软雅黑"/>
                <a:ea typeface="微软雅黑"/>
              </a:rPr>
              <a:t>：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当前请求在 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KV Cache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中可复用的前缀 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token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数 。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由此可推导：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preempted req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在当前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batch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调度的 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token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数，本质取决于 “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KV Cache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未命中的 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token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长度”。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A22BA78-F1A4-4C11-9DD1-89F5CE0CD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1968" y="2673057"/>
            <a:ext cx="4084908" cy="120708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D7D15C7-2551-032F-435C-67622C8F4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016" y="1151927"/>
            <a:ext cx="7772400" cy="91881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D26133A-8B26-832B-4E42-3BDCAD1C71E4}"/>
              </a:ext>
            </a:extLst>
          </p:cNvPr>
          <p:cNvSpPr txBox="1"/>
          <p:nvPr/>
        </p:nvSpPr>
        <p:spPr>
          <a:xfrm>
            <a:off x="398529" y="4425696"/>
            <a:ext cx="4901184" cy="1537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问题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debug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与分析过程：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indent="-3429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定位</a:t>
            </a:r>
            <a:r>
              <a:rPr lang="en-US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max_query_len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 的来源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num_scheduled_tokens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 的格式为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{</a:t>
            </a:r>
            <a:r>
              <a:rPr lang="en-US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req_id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: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本次调度的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token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数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max_query_len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 的实际值，正是 </a:t>
            </a:r>
            <a:r>
              <a:rPr lang="en" altLang="zh-CN" sz="1200" dirty="0" err="1">
                <a:solidFill>
                  <a:srgbClr val="181818"/>
                </a:solidFill>
                <a:latin typeface="微软雅黑"/>
                <a:ea typeface="微软雅黑"/>
              </a:rPr>
              <a:t>num_scheduled_tokens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 字典中所有 </a:t>
            </a:r>
            <a:r>
              <a:rPr lang="en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value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的最大值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901311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BFA87F-5B8C-93AF-A924-EF583ADD7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19B23D7D-40E8-F7EE-D425-C69FADDD9100}"/>
              </a:ext>
            </a:extLst>
          </p:cNvPr>
          <p:cNvSpPr txBox="1"/>
          <p:nvPr/>
        </p:nvSpPr>
        <p:spPr>
          <a:xfrm>
            <a:off x="3357189" y="416308"/>
            <a:ext cx="5477622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algn="ctr"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en" altLang="zh-CN" sz="2700" dirty="0"/>
              <a:t>prefill</a:t>
            </a:r>
            <a:r>
              <a:rPr lang="zh-CN" altLang="en-US" sz="2700" dirty="0"/>
              <a:t>长度超过</a:t>
            </a:r>
            <a:r>
              <a:rPr lang="en" altLang="zh-CN" sz="2700" dirty="0"/>
              <a:t>input </a:t>
            </a:r>
            <a:r>
              <a:rPr lang="en" altLang="zh-CN" sz="2700" dirty="0" err="1"/>
              <a:t>len</a:t>
            </a:r>
            <a:r>
              <a:rPr lang="zh-CN" altLang="en-US" sz="2700" dirty="0"/>
              <a:t>问题研究</a:t>
            </a:r>
            <a:endParaRPr sz="27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20C3C8-9B9F-DC8B-AF45-8E7D3B0E081E}"/>
              </a:ext>
            </a:extLst>
          </p:cNvPr>
          <p:cNvSpPr txBox="1"/>
          <p:nvPr/>
        </p:nvSpPr>
        <p:spPr>
          <a:xfrm>
            <a:off x="398529" y="1773732"/>
            <a:ext cx="4758687" cy="9830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发生抢占的原因：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直接原因：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slot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分配不足触发抢占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根本原因：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slot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分配速率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 &gt;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释放速率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1B550218-CA0E-5E46-8E3C-4F3EC25B74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9148106-24E0-788D-520A-0534A3E9F595}"/>
              </a:ext>
            </a:extLst>
          </p:cNvPr>
          <p:cNvSpPr txBox="1"/>
          <p:nvPr/>
        </p:nvSpPr>
        <p:spPr>
          <a:xfrm>
            <a:off x="233125" y="1110745"/>
            <a:ext cx="20746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出现抢占的原因分析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945E3FE-84A8-8CAF-EF80-93FF9C0A6C53}"/>
              </a:ext>
            </a:extLst>
          </p:cNvPr>
          <p:cNvSpPr txBox="1"/>
          <p:nvPr/>
        </p:nvSpPr>
        <p:spPr>
          <a:xfrm>
            <a:off x="398528" y="3081191"/>
            <a:ext cx="4758687" cy="1260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为什么恢复请求时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prefix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cache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没有全命中？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Cache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替换机制：请求被抢占后，其占有的引用数减一，如果之后有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allocate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行为，可能会将请求所在的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block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驱逐，并分配出去。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当内存紧张时，块驱逐行为频繁发生，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prefix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cache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命中降低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B3191F1-9CED-DA0F-26B5-407DC62D93A9}"/>
              </a:ext>
            </a:extLst>
          </p:cNvPr>
          <p:cNvSpPr txBox="1"/>
          <p:nvPr/>
        </p:nvSpPr>
        <p:spPr>
          <a:xfrm>
            <a:off x="398527" y="4665649"/>
            <a:ext cx="4758687" cy="18140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调度过程分解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前期：分配速率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 &gt;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释放速率，空闲块数持续减少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中期：资源紧张，发生抢占（中间部分的后半段由于有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req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完成并释放资源，原先被抢占的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req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又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resume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，重新占用资源，因此资源仍然紧张）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后期：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req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陆续完成并释放资源，空闲块变多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5C7F3AA-FE6F-9393-4CF9-AB513D406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119552"/>
            <a:ext cx="5683273" cy="281507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A96B05D-53E1-8C71-9DA2-D831B2407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130044"/>
            <a:ext cx="5230043" cy="2590581"/>
          </a:xfrm>
          <a:prstGeom prst="rect">
            <a:avLst/>
          </a:prstGeom>
        </p:spPr>
      </p:pic>
      <p:sp>
        <p:nvSpPr>
          <p:cNvPr id="18" name="圆角矩形 17">
            <a:extLst>
              <a:ext uri="{FF2B5EF4-FFF2-40B4-BE49-F238E27FC236}">
                <a16:creationId xmlns:a16="http://schemas.microsoft.com/office/drawing/2014/main" id="{981B31A1-2266-AC73-5584-B297EC83E0B1}"/>
              </a:ext>
            </a:extLst>
          </p:cNvPr>
          <p:cNvSpPr/>
          <p:nvPr/>
        </p:nvSpPr>
        <p:spPr>
          <a:xfrm>
            <a:off x="9241537" y="3340608"/>
            <a:ext cx="1158240" cy="539496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5BF699F0-8BF3-74E2-8857-ED4852A92770}"/>
              </a:ext>
            </a:extLst>
          </p:cNvPr>
          <p:cNvCxnSpPr/>
          <p:nvPr/>
        </p:nvCxnSpPr>
        <p:spPr>
          <a:xfrm>
            <a:off x="8034528" y="1119552"/>
            <a:ext cx="0" cy="2850022"/>
          </a:xfrm>
          <a:prstGeom prst="line">
            <a:avLst/>
          </a:prstGeom>
          <a:ln w="3175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ED817BD4-B9D9-60EF-8A30-F627870025B9}"/>
              </a:ext>
            </a:extLst>
          </p:cNvPr>
          <p:cNvCxnSpPr/>
          <p:nvPr/>
        </p:nvCxnSpPr>
        <p:spPr>
          <a:xfrm>
            <a:off x="10457292" y="1110745"/>
            <a:ext cx="0" cy="2850022"/>
          </a:xfrm>
          <a:prstGeom prst="line">
            <a:avLst/>
          </a:prstGeom>
          <a:ln w="3175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265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5F746-1891-87D3-EA8B-70203671E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B07398A4-8765-1173-1CF9-FDAABDB93D3D}"/>
              </a:ext>
            </a:extLst>
          </p:cNvPr>
          <p:cNvSpPr txBox="1"/>
          <p:nvPr/>
        </p:nvSpPr>
        <p:spPr>
          <a:xfrm>
            <a:off x="3357189" y="416308"/>
            <a:ext cx="5477622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algn="ctr"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en" altLang="zh-CN" sz="2700" dirty="0"/>
              <a:t>prefill</a:t>
            </a:r>
            <a:r>
              <a:rPr lang="zh-CN" altLang="en-US" sz="2700" dirty="0"/>
              <a:t>长度超过</a:t>
            </a:r>
            <a:r>
              <a:rPr lang="en" altLang="zh-CN" sz="2700" dirty="0"/>
              <a:t>input </a:t>
            </a:r>
            <a:r>
              <a:rPr lang="en" altLang="zh-CN" sz="2700" dirty="0" err="1"/>
              <a:t>len</a:t>
            </a:r>
            <a:r>
              <a:rPr lang="zh-CN" altLang="en-US" sz="2700" dirty="0"/>
              <a:t>问题研究</a:t>
            </a:r>
            <a:endParaRPr sz="27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1B6329C-C924-B6C6-6E6E-54D0C4B11964}"/>
              </a:ext>
            </a:extLst>
          </p:cNvPr>
          <p:cNvSpPr txBox="1"/>
          <p:nvPr/>
        </p:nvSpPr>
        <p:spPr>
          <a:xfrm>
            <a:off x="418146" y="1561537"/>
            <a:ext cx="7782300" cy="1352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是否只有长输出的情况下会发生严重抢占，长输入短输出是否也会严重抢占？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如果也发生抢占，调度过程有什么不同？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直接原因：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slot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分配不足触发抢占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根本原因：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slot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分配速率</a:t>
            </a:r>
            <a:r>
              <a:rPr lang="en-US" altLang="zh-CN" sz="1200" dirty="0">
                <a:solidFill>
                  <a:srgbClr val="181818"/>
                </a:solidFill>
                <a:latin typeface="微软雅黑"/>
                <a:ea typeface="微软雅黑"/>
              </a:rPr>
              <a:t> &gt; </a:t>
            </a:r>
            <a:r>
              <a:rPr lang="zh-CN" altLang="en-US" sz="1200" dirty="0">
                <a:solidFill>
                  <a:srgbClr val="181818"/>
                </a:solidFill>
                <a:latin typeface="微软雅黑"/>
                <a:ea typeface="微软雅黑"/>
              </a:rPr>
              <a:t>释放速率</a:t>
            </a:r>
            <a:endParaRPr lang="en-US" altLang="zh-CN" sz="12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76459B94-7740-181E-D33E-425CEC7464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0C895CC-C52D-F1A1-1ABE-FA5407ACAC2A}"/>
              </a:ext>
            </a:extLst>
          </p:cNvPr>
          <p:cNvSpPr txBox="1"/>
          <p:nvPr/>
        </p:nvSpPr>
        <p:spPr>
          <a:xfrm>
            <a:off x="233125" y="1110745"/>
            <a:ext cx="20746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出现抢占的原因分析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308144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5564EBA-7CC5-C8DC-CAA1-AC177E8A9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1E255E07-64C5-A823-910A-6544985A15A2}"/>
              </a:ext>
            </a:extLst>
          </p:cNvPr>
          <p:cNvSpPr txBox="1"/>
          <p:nvPr/>
        </p:nvSpPr>
        <p:spPr>
          <a:xfrm>
            <a:off x="472802" y="1265901"/>
            <a:ext cx="5477622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调度器优化方案与实践</a:t>
            </a:r>
            <a:endParaRPr sz="27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F7DC82-2CDD-3347-9A8B-E615E132D043}"/>
              </a:ext>
            </a:extLst>
          </p:cNvPr>
          <p:cNvSpPr txBox="1"/>
          <p:nvPr/>
        </p:nvSpPr>
        <p:spPr>
          <a:xfrm>
            <a:off x="398529" y="1773732"/>
            <a:ext cx="11112154" cy="5029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优化目标与思路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现有调度器存在的痛点分析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优化方向的具体确立依据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具体改进方案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抢占顺序修改：原来顺序的弊端、新顺序设计逻辑及优势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Waiting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队列调度顺序修改：队列调度原逻辑、新顺序设计及预期效果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实验分析及效果验证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实验环境与测试用例说明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改进前后的性能数据对比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改进方案的有效性结论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663F400E-7596-EF80-40C0-E8590957A4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9896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/>
          <p:cNvSpPr txBox="1"/>
          <p:nvPr/>
        </p:nvSpPr>
        <p:spPr>
          <a:xfrm>
            <a:off x="0" y="1102966"/>
            <a:ext cx="12191999" cy="754053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algn="ctr"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b="1" dirty="0">
                <a:solidFill>
                  <a:srgbClr val="373737"/>
                </a:solidFill>
                <a:latin typeface="Microsoft YaHei"/>
                <a:ea typeface="Microsoft YaHei"/>
              </a:rPr>
              <a:t>答辩流程</a:t>
            </a:r>
            <a:endParaRPr lang="en-US" altLang="zh-CN" sz="2700" b="1" dirty="0">
              <a:solidFill>
                <a:srgbClr val="373737"/>
              </a:solidFill>
              <a:latin typeface="Microsoft YaHei"/>
              <a:ea typeface="Microsoft YaHei"/>
            </a:endParaRPr>
          </a:p>
          <a:p>
            <a:pPr algn="ctr"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1600" dirty="0"/>
              <a:t>整体内容</a:t>
            </a:r>
            <a:r>
              <a:rPr lang="en-US" altLang="zh-CN" sz="1600" dirty="0"/>
              <a:t>30-40</a:t>
            </a:r>
            <a:r>
              <a:rPr lang="zh-CN" altLang="en-US" sz="1600" dirty="0"/>
              <a:t>分钟</a:t>
            </a:r>
            <a:endParaRPr sz="16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614012"/>
              </p:ext>
            </p:extLst>
          </p:nvPr>
        </p:nvGraphicFramePr>
        <p:xfrm>
          <a:off x="1112208" y="2594205"/>
          <a:ext cx="9967583" cy="3565680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23691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82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01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9142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1" u="none" strike="noStrike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议程</a:t>
                      </a:r>
                      <a:endParaRPr lang="zh-CN" alt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时长（</a:t>
                      </a:r>
                      <a:r>
                        <a:rPr lang="en-GB" sz="1600" b="1" u="none" strike="noStrike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min）</a:t>
                      </a:r>
                      <a:endParaRPr lang="en-GB" sz="1600" b="1" i="0" u="none" strike="noStrike" dirty="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1" u="none" strike="noStrike" dirty="0">
                          <a:solidFill>
                            <a:schemeClr val="tx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主要内容</a:t>
                      </a:r>
                      <a:endParaRPr lang="zh-CN" alt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857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142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答辩介绍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HR</a:t>
                      </a:r>
                      <a:r>
                        <a:rPr lang="zh-CN" alt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介绍流程及现场人员（答辩同学、主管、师兄）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857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142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zh-CN" alt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答辩总结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zh-CN" alt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陈述实习目标（任务目标</a:t>
                      </a:r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&amp;</a:t>
                      </a:r>
                      <a:r>
                        <a:rPr lang="zh-CN" alt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成长目标）及完成结果</a:t>
                      </a:r>
                      <a:endParaRPr lang="zh-CN" altLang="en-US" sz="1200" b="0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857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9142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反馈建议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</a:t>
                      </a:r>
                      <a:endParaRPr lang="zh-CN" altLang="en-US" sz="1200" b="0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主管</a:t>
                      </a:r>
                      <a:r>
                        <a:rPr lang="en-US" altLang="zh-CN" sz="1200" b="0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&amp;</a:t>
                      </a:r>
                      <a:r>
                        <a:rPr lang="zh-CN" altLang="en-US" sz="1200" b="0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师兄就实习期表现和答辩表现给予反馈，并给出未来成长建议</a:t>
                      </a:r>
                    </a:p>
                  </a:txBody>
                  <a:tcPr marL="857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669E1-E487-5B8C-3107-0E39F26B1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5FD4535-A4A6-E736-2D01-6C7FEE22CCC3}"/>
              </a:ext>
            </a:extLst>
          </p:cNvPr>
          <p:cNvSpPr txBox="1"/>
          <p:nvPr/>
        </p:nvSpPr>
        <p:spPr>
          <a:xfrm>
            <a:off x="398529" y="1773732"/>
            <a:ext cx="11112154" cy="7106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优化目标与思路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痛点分析：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现有的调度器在处理长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output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或长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input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时，抢占严重，且调度策略单一（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fcfs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/priority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），没考虑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prefix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cache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命中情况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优化方向：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通过合理安排调度顺序，增加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cache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reuse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，尽量减少抢占的次数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抢占发生时，通过抢占更合适的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req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来降低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resume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带来的开销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具体改进方案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修改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waiting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队列的调度顺序，将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waiting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队列的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req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排序：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第一排序依据：计算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req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kv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cache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中命中的长度，优先调度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cache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命中长的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第二排序依据：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cache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命中长度相同时，先调度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input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长度短的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req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实验分析及效果验证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实验环境与测试用例说明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改进前后的性能数据对比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改进方案的有效性结论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7699B264-40E8-90EC-0D80-3CC79CCD4B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5663172B-207F-AD6D-C366-D1E23AE14D4D}"/>
              </a:ext>
            </a:extLst>
          </p:cNvPr>
          <p:cNvSpPr txBox="1"/>
          <p:nvPr/>
        </p:nvSpPr>
        <p:spPr>
          <a:xfrm>
            <a:off x="4293289" y="397673"/>
            <a:ext cx="3605422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algn="ctr"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调度器优化方案与实践</a:t>
            </a:r>
            <a:endParaRPr sz="2700" dirty="0"/>
          </a:p>
        </p:txBody>
      </p:sp>
    </p:spTree>
    <p:extLst>
      <p:ext uri="{BB962C8B-B14F-4D97-AF65-F5344CB8AC3E}">
        <p14:creationId xmlns:p14="http://schemas.microsoft.com/office/powerpoint/2010/main" val="2576737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4FBFE-056A-9782-50D1-496BBFEF2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0471157B-D1CF-74B9-261F-28E9FEC8F13B}"/>
              </a:ext>
            </a:extLst>
          </p:cNvPr>
          <p:cNvSpPr txBox="1"/>
          <p:nvPr/>
        </p:nvSpPr>
        <p:spPr>
          <a:xfrm>
            <a:off x="472802" y="1265901"/>
            <a:ext cx="5477622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实习总结及个人成长</a:t>
            </a:r>
            <a:endParaRPr sz="27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F5C7F21-2C5D-67E4-F618-2DEE96DB3947}"/>
              </a:ext>
            </a:extLst>
          </p:cNvPr>
          <p:cNvSpPr txBox="1"/>
          <p:nvPr/>
        </p:nvSpPr>
        <p:spPr>
          <a:xfrm>
            <a:off x="398529" y="1773732"/>
            <a:ext cx="11112154" cy="1289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实习期间的主要工作成果回顾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通过实习获得的专业技能提升与认知拓展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对团队和公司的感谢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4BC857EC-5E38-60CD-20FA-51720BC596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040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/>
          <p:cNvSpPr txBox="1"/>
          <p:nvPr/>
        </p:nvSpPr>
        <p:spPr>
          <a:xfrm>
            <a:off x="472802" y="1106876"/>
            <a:ext cx="4547399" cy="507831"/>
          </a:xfrm>
          <a:prstGeom prst="rect">
            <a:avLst/>
          </a:prstGeom>
          <a:ln w="25400">
            <a:miter lim="400000"/>
          </a:ln>
        </p:spPr>
        <p:txBody>
          <a:bodyPr wrap="non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en-US" sz="2700" dirty="0"/>
              <a:t>实习过程中的</a:t>
            </a:r>
            <a:r>
              <a:rPr lang="zh-CN" altLang="en-US" sz="2700" dirty="0"/>
              <a:t>个人</a:t>
            </a:r>
            <a:r>
              <a:rPr lang="en-US" sz="2700" dirty="0"/>
              <a:t>感受和建议</a:t>
            </a:r>
            <a:endParaRPr sz="2700" dirty="0"/>
          </a:p>
        </p:txBody>
      </p:sp>
      <p:sp>
        <p:nvSpPr>
          <p:cNvPr id="4" name="文本框 3"/>
          <p:cNvSpPr txBox="1"/>
          <p:nvPr/>
        </p:nvSpPr>
        <p:spPr>
          <a:xfrm>
            <a:off x="398528" y="1614707"/>
            <a:ext cx="113949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真实表述在实习过程中的感受，以及给团队的建议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1page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1"/>
          <p:cNvSpPr txBox="1"/>
          <p:nvPr/>
        </p:nvSpPr>
        <p:spPr>
          <a:xfrm>
            <a:off x="913674" y="1638300"/>
            <a:ext cx="2303780" cy="430887"/>
          </a:xfrm>
          <a:prstGeom prst="rect">
            <a:avLst/>
          </a:prstGeom>
          <a:ln w="25400">
            <a:miter lim="400000"/>
          </a:ln>
        </p:spPr>
        <p:txBody>
          <a:bodyPr lIns="22860" rIns="22860">
            <a:spAutoFit/>
          </a:bodyPr>
          <a:lstStyle>
            <a:lvl1pPr defTabSz="457200">
              <a:defRPr sz="4400" b="1">
                <a:solidFill>
                  <a:srgbClr val="373737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sz="2200"/>
              <a:t>字体规范</a:t>
            </a:r>
          </a:p>
        </p:txBody>
      </p:sp>
      <p:sp>
        <p:nvSpPr>
          <p:cNvPr id="27" name="Rectangle 2"/>
          <p:cNvSpPr txBox="1"/>
          <p:nvPr/>
        </p:nvSpPr>
        <p:spPr>
          <a:xfrm>
            <a:off x="913674" y="2242145"/>
            <a:ext cx="4615180" cy="2577180"/>
          </a:xfrm>
          <a:prstGeom prst="rect">
            <a:avLst/>
          </a:prstGeom>
          <a:ln w="25400">
            <a:miter lim="400000"/>
          </a:ln>
        </p:spPr>
        <p:txBody>
          <a:bodyPr lIns="22860" rIns="22860">
            <a:spAutoFit/>
          </a:bodyPr>
          <a:lstStyle/>
          <a:p>
            <a:pPr defTabSz="228600">
              <a:lnSpc>
                <a:spcPct val="120000"/>
              </a:lnSpc>
              <a:defRPr sz="3400" spc="68">
                <a:solidFill>
                  <a:srgbClr val="FF6A00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sz="1700" dirty="0" err="1"/>
              <a:t>中文</a:t>
            </a:r>
            <a:r>
              <a:rPr sz="1700" dirty="0" err="1">
                <a:solidFill>
                  <a:srgbClr val="373737"/>
                </a:solidFill>
              </a:rPr>
              <a:t>字体：微软雅黑</a:t>
            </a:r>
            <a:r>
              <a:rPr sz="1700" dirty="0">
                <a:solidFill>
                  <a:srgbClr val="373737"/>
                </a:solidFill>
              </a:rPr>
              <a:t> （</a:t>
            </a:r>
            <a:r>
              <a:rPr sz="1700" dirty="0" err="1">
                <a:solidFill>
                  <a:srgbClr val="373737"/>
                </a:solidFill>
              </a:rPr>
              <a:t>内部汇报可使用楷体</a:t>
            </a:r>
            <a:r>
              <a:rPr sz="1700" dirty="0">
                <a:solidFill>
                  <a:srgbClr val="373737"/>
                </a:solidFill>
              </a:rPr>
              <a:t>） </a:t>
            </a:r>
          </a:p>
          <a:p>
            <a:pPr defTabSz="228600">
              <a:lnSpc>
                <a:spcPct val="120000"/>
              </a:lnSpc>
              <a:defRPr sz="3400" spc="68">
                <a:solidFill>
                  <a:srgbClr val="FF6A00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sz="1700" dirty="0" err="1"/>
              <a:t>英文</a:t>
            </a:r>
            <a:r>
              <a:rPr sz="1700" dirty="0" err="1">
                <a:solidFill>
                  <a:srgbClr val="373737"/>
                </a:solidFill>
              </a:rPr>
              <a:t>字体：Aril</a:t>
            </a:r>
            <a:endParaRPr sz="1700" dirty="0">
              <a:solidFill>
                <a:srgbClr val="373D41"/>
              </a:solidFill>
              <a:latin typeface="FZLanTingHei-L-GBK"/>
              <a:ea typeface="FZLanTingHei-L-GBK"/>
              <a:cs typeface="FZLanTingHei-L-GBK"/>
              <a:sym typeface="FZLanTingHei-L-GBK"/>
            </a:endParaRPr>
          </a:p>
          <a:p>
            <a:pPr defTabSz="228600">
              <a:lnSpc>
                <a:spcPct val="120000"/>
              </a:lnSpc>
              <a:defRPr sz="3400" spc="68">
                <a:solidFill>
                  <a:srgbClr val="525252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sz="1700" dirty="0">
              <a:solidFill>
                <a:srgbClr val="373D41"/>
              </a:solidFill>
              <a:latin typeface="FZLanTingHei-L-GBK"/>
              <a:ea typeface="FZLanTingHei-L-GBK"/>
              <a:cs typeface="FZLanTingHei-L-GBK"/>
              <a:sym typeface="FZLanTingHei-L-GBK"/>
            </a:endParaRPr>
          </a:p>
          <a:p>
            <a:pPr defTabSz="228600">
              <a:lnSpc>
                <a:spcPct val="120000"/>
              </a:lnSpc>
              <a:defRPr sz="3400" spc="68">
                <a:solidFill>
                  <a:srgbClr val="FF6A00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sz="1700" dirty="0"/>
              <a:t>大标题：</a:t>
            </a:r>
            <a:r>
              <a:rPr sz="1700" dirty="0">
                <a:solidFill>
                  <a:srgbClr val="373737"/>
                </a:solidFill>
              </a:rPr>
              <a:t>54磅 </a:t>
            </a:r>
            <a:r>
              <a:rPr sz="1700" dirty="0" err="1">
                <a:solidFill>
                  <a:srgbClr val="373737"/>
                </a:solidFill>
              </a:rPr>
              <a:t>加粗</a:t>
            </a:r>
            <a:r>
              <a:rPr sz="1700" dirty="0">
                <a:solidFill>
                  <a:srgbClr val="373737"/>
                </a:solidFill>
              </a:rPr>
              <a:t> </a:t>
            </a:r>
            <a:r>
              <a:rPr sz="1700" dirty="0"/>
              <a:t>副标题：</a:t>
            </a:r>
            <a:r>
              <a:rPr sz="1700" dirty="0">
                <a:solidFill>
                  <a:srgbClr val="373737"/>
                </a:solidFill>
              </a:rPr>
              <a:t>32磅</a:t>
            </a:r>
          </a:p>
          <a:p>
            <a:pPr defTabSz="228600">
              <a:lnSpc>
                <a:spcPct val="120000"/>
              </a:lnSpc>
              <a:defRPr sz="3400" spc="68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sz="1700" dirty="0">
              <a:solidFill>
                <a:srgbClr val="373737"/>
              </a:solidFill>
            </a:endParaRPr>
          </a:p>
          <a:p>
            <a:pPr defTabSz="228600">
              <a:lnSpc>
                <a:spcPct val="120000"/>
              </a:lnSpc>
              <a:defRPr sz="3400" spc="68">
                <a:solidFill>
                  <a:srgbClr val="FF6A00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sz="1700" dirty="0"/>
              <a:t>内容文字：</a:t>
            </a:r>
            <a:r>
              <a:rPr sz="1700" dirty="0">
                <a:solidFill>
                  <a:srgbClr val="373737"/>
                </a:solidFill>
              </a:rPr>
              <a:t>24磅 </a:t>
            </a:r>
            <a:r>
              <a:rPr sz="1700" dirty="0" err="1">
                <a:solidFill>
                  <a:srgbClr val="373737"/>
                </a:solidFill>
              </a:rPr>
              <a:t>普通</a:t>
            </a:r>
            <a:r>
              <a:rPr sz="1700" dirty="0">
                <a:solidFill>
                  <a:srgbClr val="373737"/>
                </a:solidFill>
              </a:rPr>
              <a:t>， 1.5倍行距 </a:t>
            </a:r>
          </a:p>
          <a:p>
            <a:pPr defTabSz="228600">
              <a:lnSpc>
                <a:spcPct val="120000"/>
              </a:lnSpc>
              <a:defRPr sz="3400" spc="68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sz="1700" dirty="0">
              <a:solidFill>
                <a:srgbClr val="373737"/>
              </a:solidFill>
            </a:endParaRPr>
          </a:p>
          <a:p>
            <a:pPr defTabSz="228600">
              <a:lnSpc>
                <a:spcPct val="120000"/>
              </a:lnSpc>
              <a:defRPr sz="3400" spc="68">
                <a:solidFill>
                  <a:srgbClr val="FF6A00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sz="1700" dirty="0"/>
              <a:t>重点强调：</a:t>
            </a:r>
            <a:r>
              <a:rPr sz="1700" dirty="0">
                <a:solidFill>
                  <a:srgbClr val="373737"/>
                </a:solidFill>
              </a:rPr>
              <a:t>28磅加粗 + </a:t>
            </a:r>
            <a:r>
              <a:rPr sz="1700" dirty="0" err="1">
                <a:solidFill>
                  <a:srgbClr val="373737"/>
                </a:solidFill>
              </a:rPr>
              <a:t>红色</a:t>
            </a:r>
            <a:endParaRPr sz="1700" dirty="0">
              <a:solidFill>
                <a:srgbClr val="373737"/>
              </a:solidFill>
            </a:endParaRPr>
          </a:p>
        </p:txBody>
      </p:sp>
      <p:sp>
        <p:nvSpPr>
          <p:cNvPr id="28" name="TextBox 3"/>
          <p:cNvSpPr txBox="1"/>
          <p:nvPr/>
        </p:nvSpPr>
        <p:spPr>
          <a:xfrm>
            <a:off x="6539774" y="1574800"/>
            <a:ext cx="2303780" cy="430887"/>
          </a:xfrm>
          <a:prstGeom prst="rect">
            <a:avLst/>
          </a:prstGeom>
          <a:ln w="25400">
            <a:miter lim="400000"/>
          </a:ln>
        </p:spPr>
        <p:txBody>
          <a:bodyPr lIns="22860" rIns="22860">
            <a:spAutoFit/>
          </a:bodyPr>
          <a:lstStyle>
            <a:lvl1pPr defTabSz="457200">
              <a:defRPr sz="4400" b="1">
                <a:solidFill>
                  <a:srgbClr val="373737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sz="2200" dirty="0" err="1"/>
              <a:t>演示参考</a:t>
            </a:r>
            <a:endParaRPr sz="2200" dirty="0"/>
          </a:p>
        </p:txBody>
      </p:sp>
      <p:sp>
        <p:nvSpPr>
          <p:cNvPr id="29" name="Rectangle 4"/>
          <p:cNvSpPr txBox="1"/>
          <p:nvPr/>
        </p:nvSpPr>
        <p:spPr>
          <a:xfrm>
            <a:off x="6539774" y="2242145"/>
            <a:ext cx="4431983" cy="507831"/>
          </a:xfrm>
          <a:prstGeom prst="rect">
            <a:avLst/>
          </a:prstGeom>
          <a:ln w="25400">
            <a:miter lim="400000"/>
          </a:ln>
        </p:spPr>
        <p:txBody>
          <a:bodyPr wrap="non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sz="2700" dirty="0"/>
              <a:t>大标题，微软雅黑-54磅加粗</a:t>
            </a:r>
          </a:p>
        </p:txBody>
      </p:sp>
      <p:sp>
        <p:nvSpPr>
          <p:cNvPr id="30" name="矩形 7"/>
          <p:cNvSpPr txBox="1"/>
          <p:nvPr/>
        </p:nvSpPr>
        <p:spPr>
          <a:xfrm>
            <a:off x="6568155" y="2840241"/>
            <a:ext cx="2631811" cy="338554"/>
          </a:xfrm>
          <a:prstGeom prst="rect">
            <a:avLst/>
          </a:prstGeom>
          <a:ln w="25400">
            <a:miter lim="400000"/>
          </a:ln>
        </p:spPr>
        <p:txBody>
          <a:bodyPr wrap="none" lIns="22860" rIns="22860">
            <a:spAutoFit/>
          </a:bodyPr>
          <a:lstStyle/>
          <a:p>
            <a:pPr defTabSz="228600">
              <a:defRPr sz="3200">
                <a:solidFill>
                  <a:srgbClr val="181818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sz="1600" dirty="0" err="1"/>
              <a:t>副标题</a:t>
            </a:r>
            <a:r>
              <a:rPr sz="1600" dirty="0"/>
              <a:t> – 微软雅黑粗体32磅 </a:t>
            </a:r>
          </a:p>
        </p:txBody>
      </p:sp>
      <p:sp>
        <p:nvSpPr>
          <p:cNvPr id="31" name="矩形 7"/>
          <p:cNvSpPr txBox="1"/>
          <p:nvPr/>
        </p:nvSpPr>
        <p:spPr>
          <a:xfrm>
            <a:off x="6568155" y="3549201"/>
            <a:ext cx="4699572" cy="890693"/>
          </a:xfrm>
          <a:prstGeom prst="rect">
            <a:avLst/>
          </a:prstGeom>
          <a:ln w="25400">
            <a:miter lim="400000"/>
          </a:ln>
        </p:spPr>
        <p:txBody>
          <a:bodyPr lIns="22860" rIns="22860">
            <a:spAutoFit/>
          </a:bodyPr>
          <a:lstStyle/>
          <a:p>
            <a:pPr defTabSz="228600">
              <a:lnSpc>
                <a:spcPct val="150000"/>
              </a:lnSpc>
              <a:defRPr sz="2400">
                <a:solidFill>
                  <a:srgbClr val="181818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sz="1200" dirty="0"/>
              <a:t>这里是普通内容文字，微软雅黑普通24磅，1.5倍行距。普通内容文字，微软雅黑普通24磅。普通内容文字，微软雅黑普通24磅。普通内容文字，微软雅黑普通24磅。</a:t>
            </a:r>
          </a:p>
        </p:txBody>
      </p:sp>
      <p:sp>
        <p:nvSpPr>
          <p:cNvPr id="32" name="矩形 7"/>
          <p:cNvSpPr txBox="1"/>
          <p:nvPr/>
        </p:nvSpPr>
        <p:spPr>
          <a:xfrm>
            <a:off x="6568155" y="4759886"/>
            <a:ext cx="4699572" cy="700576"/>
          </a:xfrm>
          <a:prstGeom prst="rect">
            <a:avLst/>
          </a:prstGeom>
          <a:ln w="25400">
            <a:miter lim="400000"/>
          </a:ln>
        </p:spPr>
        <p:txBody>
          <a:bodyPr lIns="22860" rIns="22860">
            <a:spAutoFit/>
          </a:bodyPr>
          <a:lstStyle/>
          <a:p>
            <a:pPr defTabSz="228600">
              <a:lnSpc>
                <a:spcPct val="150000"/>
              </a:lnSpc>
              <a:defRPr sz="2400">
                <a:solidFill>
                  <a:srgbClr val="181818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sz="1200"/>
              <a:t>这里是普通内容文字，，微软雅黑普通24磅，1.5倍行距。</a:t>
            </a:r>
            <a:r>
              <a:rPr sz="1400" b="1">
                <a:solidFill>
                  <a:srgbClr val="FF6A00"/>
                </a:solidFill>
              </a:rPr>
              <a:t>强调文字橘红色加粗，</a:t>
            </a:r>
            <a:r>
              <a:rPr sz="1200"/>
              <a:t>普通内容文字。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B36C7D4-71C0-4C4B-340A-ED45B1ADFE07}"/>
              </a:ext>
            </a:extLst>
          </p:cNvPr>
          <p:cNvSpPr txBox="1"/>
          <p:nvPr/>
        </p:nvSpPr>
        <p:spPr>
          <a:xfrm>
            <a:off x="3876261" y="2705725"/>
            <a:ext cx="44394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Thanks</a:t>
            </a:r>
            <a:endParaRPr kumimoji="1" lang="zh-CN" altLang="en-US" sz="88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1B96FA29-E97C-A06F-2BB2-8EBBB8E65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803" y="2705725"/>
            <a:ext cx="504460" cy="50446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/>
          <p:cNvSpPr txBox="1"/>
          <p:nvPr/>
        </p:nvSpPr>
        <p:spPr>
          <a:xfrm>
            <a:off x="0" y="974354"/>
            <a:ext cx="12192000" cy="754053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algn="ctr"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目录</a:t>
            </a:r>
            <a:endParaRPr lang="en-US" altLang="zh-CN" sz="2700" dirty="0"/>
          </a:p>
          <a:p>
            <a:pPr algn="ctr"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1600" dirty="0"/>
              <a:t>整体内容</a:t>
            </a:r>
            <a:r>
              <a:rPr lang="en-US" altLang="zh-CN" sz="1600" dirty="0"/>
              <a:t>30-40</a:t>
            </a:r>
            <a:r>
              <a:rPr lang="zh-CN" altLang="en-US" sz="1600" dirty="0"/>
              <a:t>分钟</a:t>
            </a:r>
            <a:endParaRPr sz="16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5530B1A-6606-85ED-8330-415E94E538D8}"/>
              </a:ext>
            </a:extLst>
          </p:cNvPr>
          <p:cNvSpPr txBox="1"/>
          <p:nvPr/>
        </p:nvSpPr>
        <p:spPr>
          <a:xfrm>
            <a:off x="1631576" y="2554941"/>
            <a:ext cx="30700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zh-CN" altLang="en-US" dirty="0"/>
              <a:t>个人简介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实习工作总结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未来工作展望与深入方向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实习总结与个人成长</a:t>
            </a:r>
            <a:endParaRPr kumimoji="1" lang="en-US" altLang="zh-C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22">
            <a:extLst>
              <a:ext uri="{FF2B5EF4-FFF2-40B4-BE49-F238E27FC236}">
                <a16:creationId xmlns:a16="http://schemas.microsoft.com/office/drawing/2014/main" id="{E47F8C01-5BC9-67EC-DD22-A979F41F6F8A}"/>
              </a:ext>
            </a:extLst>
          </p:cNvPr>
          <p:cNvSpPr/>
          <p:nvPr/>
        </p:nvSpPr>
        <p:spPr>
          <a:xfrm>
            <a:off x="1192283" y="2432344"/>
            <a:ext cx="300859" cy="289139"/>
          </a:xfrm>
          <a:prstGeom prst="ellipse">
            <a:avLst/>
          </a:prstGeom>
          <a:solidFill>
            <a:schemeClr val="accent4">
              <a:alpha val="9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457200">
              <a:defRPr/>
            </a:pPr>
            <a:endParaRPr sz="1600" kern="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717708BA-E434-7BD2-5902-958A0172B4A1}"/>
              </a:ext>
            </a:extLst>
          </p:cNvPr>
          <p:cNvSpPr txBox="1"/>
          <p:nvPr/>
        </p:nvSpPr>
        <p:spPr>
          <a:xfrm>
            <a:off x="1256502" y="2447552"/>
            <a:ext cx="198954" cy="233715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ctr" defTabSz="457200">
              <a:defRPr/>
            </a:pPr>
            <a:r>
              <a:rPr lang="id-ID" sz="1600" b="1" kern="0" dirty="0">
                <a:solidFill>
                  <a:srgbClr val="FFFFFF">
                    <a:lumMod val="95000"/>
                  </a:srgb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字魂59号-创粗黑" panose="00000500000000000000" pitchFamily="2" charset="-122"/>
              </a:rPr>
              <a:t>1</a:t>
            </a:r>
          </a:p>
        </p:txBody>
      </p:sp>
      <p:sp>
        <p:nvSpPr>
          <p:cNvPr id="4" name="Oval 22">
            <a:extLst>
              <a:ext uri="{FF2B5EF4-FFF2-40B4-BE49-F238E27FC236}">
                <a16:creationId xmlns:a16="http://schemas.microsoft.com/office/drawing/2014/main" id="{3601BE91-4147-BAC6-1FCD-E0BC5C7E93A5}"/>
              </a:ext>
            </a:extLst>
          </p:cNvPr>
          <p:cNvSpPr/>
          <p:nvPr/>
        </p:nvSpPr>
        <p:spPr>
          <a:xfrm>
            <a:off x="1186435" y="3763099"/>
            <a:ext cx="300859" cy="289139"/>
          </a:xfrm>
          <a:prstGeom prst="ellipse">
            <a:avLst/>
          </a:prstGeom>
          <a:solidFill>
            <a:schemeClr val="accent4">
              <a:alpha val="9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457200">
              <a:defRPr/>
            </a:pPr>
            <a:endParaRPr sz="1600" kern="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5" name="TextBox 23">
            <a:extLst>
              <a:ext uri="{FF2B5EF4-FFF2-40B4-BE49-F238E27FC236}">
                <a16:creationId xmlns:a16="http://schemas.microsoft.com/office/drawing/2014/main" id="{9FE05225-6968-6459-6B77-AD485D745353}"/>
              </a:ext>
            </a:extLst>
          </p:cNvPr>
          <p:cNvSpPr txBox="1"/>
          <p:nvPr/>
        </p:nvSpPr>
        <p:spPr>
          <a:xfrm>
            <a:off x="1236367" y="3778306"/>
            <a:ext cx="198954" cy="233715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ctr" defTabSz="457200">
              <a:defRPr/>
            </a:pPr>
            <a:r>
              <a:rPr lang="en-US" altLang="zh-CN" sz="1600" b="1" kern="0" dirty="0">
                <a:solidFill>
                  <a:srgbClr val="FFFFFF">
                    <a:lumMod val="95000"/>
                  </a:srgb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字魂59号-创粗黑" panose="00000500000000000000" pitchFamily="2" charset="-122"/>
              </a:rPr>
              <a:t>3</a:t>
            </a:r>
            <a:endParaRPr lang="id-ID" sz="1600" b="1" kern="0" dirty="0">
              <a:solidFill>
                <a:srgbClr val="FFFFFF">
                  <a:lumMod val="95000"/>
                </a:srgb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6" name="Oval 22">
            <a:extLst>
              <a:ext uri="{FF2B5EF4-FFF2-40B4-BE49-F238E27FC236}">
                <a16:creationId xmlns:a16="http://schemas.microsoft.com/office/drawing/2014/main" id="{3CE60AF7-658A-2EE2-5D8D-DE46D9FABACC}"/>
              </a:ext>
            </a:extLst>
          </p:cNvPr>
          <p:cNvSpPr/>
          <p:nvPr/>
        </p:nvSpPr>
        <p:spPr>
          <a:xfrm>
            <a:off x="1181365" y="3099819"/>
            <a:ext cx="300859" cy="289139"/>
          </a:xfrm>
          <a:prstGeom prst="ellipse">
            <a:avLst/>
          </a:prstGeom>
          <a:solidFill>
            <a:schemeClr val="accent4">
              <a:alpha val="9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457200">
              <a:defRPr/>
            </a:pPr>
            <a:endParaRPr sz="1600" kern="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6E0FF9AB-9201-E891-2907-30D483E003AE}"/>
              </a:ext>
            </a:extLst>
          </p:cNvPr>
          <p:cNvSpPr txBox="1"/>
          <p:nvPr/>
        </p:nvSpPr>
        <p:spPr>
          <a:xfrm>
            <a:off x="1231297" y="3115027"/>
            <a:ext cx="198954" cy="233715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ctr" defTabSz="457200">
              <a:defRPr/>
            </a:pPr>
            <a:r>
              <a:rPr lang="en-US" altLang="zh-CN" sz="1600" b="1" kern="0" dirty="0">
                <a:solidFill>
                  <a:srgbClr val="FFFFFF">
                    <a:lumMod val="95000"/>
                  </a:srgb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字魂59号-创粗黑" panose="00000500000000000000" pitchFamily="2" charset="-122"/>
              </a:rPr>
              <a:t>2</a:t>
            </a:r>
            <a:endParaRPr lang="id-ID" sz="1600" b="1" kern="0" dirty="0">
              <a:solidFill>
                <a:srgbClr val="FFFFFF">
                  <a:lumMod val="95000"/>
                </a:srgb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55488F2D-2299-4131-84CC-1E2EBEA1D86E}"/>
              </a:ext>
            </a:extLst>
          </p:cNvPr>
          <p:cNvSpPr txBox="1"/>
          <p:nvPr/>
        </p:nvSpPr>
        <p:spPr>
          <a:xfrm>
            <a:off x="8645911" y="3094364"/>
            <a:ext cx="136066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rgbClr val="FFFFFF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添加照片</a:t>
            </a:r>
            <a:endParaRPr lang="en-US" sz="1200" b="1" dirty="0">
              <a:solidFill>
                <a:srgbClr val="FFFFFF"/>
              </a:solidFill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9A78A0D-8705-0A87-EF06-92AB2BBB79FF}"/>
              </a:ext>
            </a:extLst>
          </p:cNvPr>
          <p:cNvSpPr/>
          <p:nvPr/>
        </p:nvSpPr>
        <p:spPr>
          <a:xfrm>
            <a:off x="1705960" y="3087001"/>
            <a:ext cx="4347814" cy="335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80"/>
              </a:lnSpc>
            </a:pPr>
            <a:r>
              <a:rPr lang="zh-CN" altLang="en-US" sz="1600" b="1" dirty="0">
                <a:solidFill>
                  <a:schemeClr val="tx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阿里巴巴普惠体" panose="00020600040101010101" pitchFamily="18" charset="-122"/>
                <a:sym typeface="+mn-lt"/>
              </a:rPr>
              <a:t>我来自哪个学校：山东大学</a:t>
            </a:r>
            <a:endParaRPr lang="en-US" altLang="zh-CN" sz="1600" b="1" dirty="0">
              <a:solidFill>
                <a:schemeClr val="tx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阿里巴巴普惠体" panose="00020600040101010101" pitchFamily="18" charset="-122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3755B37-FE02-B077-784C-C72E0DD5A21E}"/>
              </a:ext>
            </a:extLst>
          </p:cNvPr>
          <p:cNvSpPr/>
          <p:nvPr/>
        </p:nvSpPr>
        <p:spPr>
          <a:xfrm rot="588414">
            <a:off x="8148607" y="716355"/>
            <a:ext cx="2137215" cy="275483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A6C99C9-186D-9685-6E95-587F3001D6B5}"/>
              </a:ext>
            </a:extLst>
          </p:cNvPr>
          <p:cNvSpPr/>
          <p:nvPr/>
        </p:nvSpPr>
        <p:spPr>
          <a:xfrm rot="588414">
            <a:off x="8269019" y="895175"/>
            <a:ext cx="2137215" cy="2754835"/>
          </a:xfrm>
          <a:prstGeom prst="rect">
            <a:avLst/>
          </a:prstGeom>
          <a:solidFill>
            <a:srgbClr val="C3EDEA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C4A3F26-0B50-CEA6-3868-C63FB32FEFC7}"/>
              </a:ext>
            </a:extLst>
          </p:cNvPr>
          <p:cNvSpPr/>
          <p:nvPr/>
        </p:nvSpPr>
        <p:spPr>
          <a:xfrm rot="588414">
            <a:off x="8210575" y="805658"/>
            <a:ext cx="2137215" cy="27548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85F1E9C-A227-F57C-9318-5F183C306376}"/>
              </a:ext>
            </a:extLst>
          </p:cNvPr>
          <p:cNvSpPr/>
          <p:nvPr/>
        </p:nvSpPr>
        <p:spPr>
          <a:xfrm>
            <a:off x="1705960" y="2465673"/>
            <a:ext cx="4267132" cy="335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80"/>
              </a:lnSpc>
            </a:pPr>
            <a:r>
              <a:rPr lang="zh-CN" altLang="en-US" sz="1600" b="1" dirty="0">
                <a:solidFill>
                  <a:schemeClr val="tx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阿里巴巴普惠体" panose="00020600040101010101" pitchFamily="18" charset="-122"/>
                <a:sym typeface="+mn-lt"/>
              </a:rPr>
              <a:t>我是谁：马一凌</a:t>
            </a:r>
            <a:endParaRPr lang="en-US" altLang="zh-CN" sz="1600" b="1" dirty="0">
              <a:solidFill>
                <a:schemeClr val="tx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阿里巴巴普惠体" panose="00020600040101010101" pitchFamily="18" charset="-122"/>
              <a:sym typeface="+mn-lt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8CFC6890-7471-7737-9F1D-3E071D0FF607}"/>
              </a:ext>
            </a:extLst>
          </p:cNvPr>
          <p:cNvSpPr txBox="1"/>
          <p:nvPr/>
        </p:nvSpPr>
        <p:spPr>
          <a:xfrm>
            <a:off x="372282" y="1133380"/>
            <a:ext cx="1431161" cy="507831"/>
          </a:xfrm>
          <a:prstGeom prst="rect">
            <a:avLst/>
          </a:prstGeom>
          <a:ln w="25400">
            <a:miter lim="400000"/>
          </a:ln>
        </p:spPr>
        <p:txBody>
          <a:bodyPr wrap="non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个人简介</a:t>
            </a:r>
            <a:endParaRPr sz="2700" dirty="0"/>
          </a:p>
        </p:txBody>
      </p:sp>
      <p:pic>
        <p:nvPicPr>
          <p:cNvPr id="15" name="图形 14" descr="男学生">
            <a:extLst>
              <a:ext uri="{FF2B5EF4-FFF2-40B4-BE49-F238E27FC236}">
                <a16:creationId xmlns:a16="http://schemas.microsoft.com/office/drawing/2014/main" id="{109FBE07-BF9B-DEA6-402A-7F346D6216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73360">
            <a:off x="7983709" y="849384"/>
            <a:ext cx="2590945" cy="259094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DDF1CDD9-1B61-F498-DE8B-EB9AC5D37D7F}"/>
              </a:ext>
            </a:extLst>
          </p:cNvPr>
          <p:cNvSpPr txBox="1"/>
          <p:nvPr/>
        </p:nvSpPr>
        <p:spPr>
          <a:xfrm rot="550718">
            <a:off x="8345715" y="3094364"/>
            <a:ext cx="1494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这里是照片</a:t>
            </a:r>
          </a:p>
        </p:txBody>
      </p:sp>
      <p:sp>
        <p:nvSpPr>
          <p:cNvPr id="17" name="Oval 22">
            <a:extLst>
              <a:ext uri="{FF2B5EF4-FFF2-40B4-BE49-F238E27FC236}">
                <a16:creationId xmlns:a16="http://schemas.microsoft.com/office/drawing/2014/main" id="{0DFDDFDB-4F36-9685-D32A-EA56C300BA5E}"/>
              </a:ext>
            </a:extLst>
          </p:cNvPr>
          <p:cNvSpPr/>
          <p:nvPr/>
        </p:nvSpPr>
        <p:spPr>
          <a:xfrm>
            <a:off x="1181365" y="4447616"/>
            <a:ext cx="300859" cy="289139"/>
          </a:xfrm>
          <a:prstGeom prst="ellipse">
            <a:avLst/>
          </a:prstGeom>
          <a:solidFill>
            <a:schemeClr val="accent4">
              <a:alpha val="9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457200">
              <a:defRPr/>
            </a:pPr>
            <a:endParaRPr sz="1600" kern="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18" name="TextBox 23">
            <a:extLst>
              <a:ext uri="{FF2B5EF4-FFF2-40B4-BE49-F238E27FC236}">
                <a16:creationId xmlns:a16="http://schemas.microsoft.com/office/drawing/2014/main" id="{68588A6D-29D2-3533-0132-6FB41F226AFC}"/>
              </a:ext>
            </a:extLst>
          </p:cNvPr>
          <p:cNvSpPr txBox="1"/>
          <p:nvPr/>
        </p:nvSpPr>
        <p:spPr>
          <a:xfrm>
            <a:off x="1216783" y="4448309"/>
            <a:ext cx="198954" cy="233715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ctr" defTabSz="457200">
              <a:defRPr/>
            </a:pPr>
            <a:r>
              <a:rPr lang="en-US" altLang="zh-CN" sz="1600" b="1" kern="0" dirty="0">
                <a:solidFill>
                  <a:srgbClr val="FFFFFF">
                    <a:lumMod val="95000"/>
                  </a:srgb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字魂59号-创粗黑" panose="00000500000000000000" pitchFamily="2" charset="-122"/>
              </a:rPr>
              <a:t>4</a:t>
            </a:r>
            <a:endParaRPr lang="id-ID" sz="1600" b="1" kern="0" dirty="0">
              <a:solidFill>
                <a:srgbClr val="FFFFFF">
                  <a:lumMod val="95000"/>
                </a:srgb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21722C5-4E46-4AC6-BA43-30132FEA700D}"/>
              </a:ext>
            </a:extLst>
          </p:cNvPr>
          <p:cNvSpPr/>
          <p:nvPr/>
        </p:nvSpPr>
        <p:spPr>
          <a:xfrm>
            <a:off x="1692250" y="3740153"/>
            <a:ext cx="3884397" cy="3359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1880"/>
              </a:lnSpc>
            </a:pPr>
            <a:r>
              <a:rPr lang="zh-CN" altLang="en-US" sz="1600" b="1" dirty="0">
                <a:solidFill>
                  <a:schemeClr val="tx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阿里巴巴普惠体" panose="00020600040101010101" pitchFamily="18" charset="-122"/>
                <a:sym typeface="+mn-lt"/>
              </a:rPr>
              <a:t>实习部门：数据中心软件 </a:t>
            </a:r>
            <a:r>
              <a:rPr lang="en-US" altLang="zh-CN" sz="1600" b="1" dirty="0">
                <a:solidFill>
                  <a:schemeClr val="tx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阿里巴巴普惠体" panose="00020600040101010101" pitchFamily="18" charset="-122"/>
                <a:sym typeface="+mn-lt"/>
              </a:rPr>
              <a:t>-</a:t>
            </a:r>
            <a:r>
              <a:rPr lang="zh-CN" altLang="en-US" sz="1600" b="1" dirty="0">
                <a:solidFill>
                  <a:schemeClr val="tx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阿里巴巴普惠体" panose="00020600040101010101" pitchFamily="18" charset="-122"/>
                <a:sym typeface="+mn-lt"/>
              </a:rPr>
              <a:t> 框架算法平台</a:t>
            </a:r>
            <a:endParaRPr lang="en-US" altLang="zh-CN" sz="1600" b="1" dirty="0">
              <a:solidFill>
                <a:schemeClr val="tx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阿里巴巴普惠体" panose="00020600040101010101" pitchFamily="18" charset="-122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7A9F15C-9345-93D3-01D4-8F471AEA26AF}"/>
              </a:ext>
            </a:extLst>
          </p:cNvPr>
          <p:cNvSpPr/>
          <p:nvPr/>
        </p:nvSpPr>
        <p:spPr>
          <a:xfrm>
            <a:off x="1687180" y="4425129"/>
            <a:ext cx="2321469" cy="3359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1880"/>
              </a:lnSpc>
            </a:pPr>
            <a:r>
              <a:rPr lang="zh-CN" altLang="en-US" sz="1600" b="1" dirty="0">
                <a:solidFill>
                  <a:schemeClr val="tx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阿里巴巴普惠体" panose="00020600040101010101" pitchFamily="18" charset="-122"/>
                <a:sym typeface="+mn-lt"/>
              </a:rPr>
              <a:t>实习时间：</a:t>
            </a:r>
            <a:r>
              <a:rPr lang="en-US" altLang="zh-CN" sz="1600" b="1" dirty="0">
                <a:solidFill>
                  <a:schemeClr val="tx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阿里巴巴普惠体" panose="00020600040101010101" pitchFamily="18" charset="-122"/>
                <a:sym typeface="+mn-lt"/>
              </a:rPr>
              <a:t>6.23</a:t>
            </a:r>
            <a:r>
              <a:rPr lang="zh-CN" altLang="en-US" sz="1600" b="1" dirty="0">
                <a:solidFill>
                  <a:schemeClr val="tx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阿里巴巴普惠体" panose="00020600040101010101" pitchFamily="18" charset="-122"/>
                <a:sym typeface="+mn-lt"/>
              </a:rPr>
              <a:t> </a:t>
            </a:r>
            <a:r>
              <a:rPr lang="en-US" altLang="zh-CN" sz="1600" b="1" dirty="0">
                <a:solidFill>
                  <a:schemeClr val="tx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阿里巴巴普惠体" panose="00020600040101010101" pitchFamily="18" charset="-122"/>
                <a:sym typeface="+mn-lt"/>
              </a:rPr>
              <a:t>–</a:t>
            </a:r>
            <a:r>
              <a:rPr lang="zh-CN" altLang="en-US" sz="1600" b="1" dirty="0">
                <a:solidFill>
                  <a:schemeClr val="tx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阿里巴巴普惠体" panose="00020600040101010101" pitchFamily="18" charset="-122"/>
                <a:sym typeface="+mn-lt"/>
              </a:rPr>
              <a:t> </a:t>
            </a:r>
            <a:r>
              <a:rPr lang="en-US" altLang="zh-CN" sz="1600" b="1" dirty="0">
                <a:solidFill>
                  <a:schemeClr val="tx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阿里巴巴普惠体" panose="00020600040101010101" pitchFamily="18" charset="-122"/>
                <a:sym typeface="+mn-lt"/>
              </a:rPr>
              <a:t>9.12</a:t>
            </a:r>
          </a:p>
        </p:txBody>
      </p:sp>
    </p:spTree>
    <p:extLst>
      <p:ext uri="{BB962C8B-B14F-4D97-AF65-F5344CB8AC3E}">
        <p14:creationId xmlns:p14="http://schemas.microsoft.com/office/powerpoint/2010/main" val="856889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/>
          <p:cNvSpPr txBox="1"/>
          <p:nvPr/>
        </p:nvSpPr>
        <p:spPr>
          <a:xfrm>
            <a:off x="472802" y="1265901"/>
            <a:ext cx="5477622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实习重点内容</a:t>
            </a:r>
            <a:r>
              <a:rPr lang="en-US" altLang="zh-CN" sz="2700" dirty="0"/>
              <a:t>&amp;</a:t>
            </a:r>
            <a:r>
              <a:rPr lang="zh-CN" altLang="en-US" sz="2700" dirty="0"/>
              <a:t>总结思考</a:t>
            </a:r>
            <a:endParaRPr sz="2700" dirty="0"/>
          </a:p>
        </p:txBody>
      </p:sp>
      <p:sp>
        <p:nvSpPr>
          <p:cNvPr id="4" name="文本框 3"/>
          <p:cNvSpPr txBox="1"/>
          <p:nvPr/>
        </p:nvSpPr>
        <p:spPr>
          <a:xfrm>
            <a:off x="398528" y="1773732"/>
            <a:ext cx="11394943" cy="253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建议包含但不限于：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、包含任务目标和成长目标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、聚焦重点，说清楚过程中的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挑战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难点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如何思考并解决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、过程中的做的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好的和有待提升的点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（再做一次会有什么优化和改变）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、最后得到怎么样的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结果和沉淀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突出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亮点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价值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意义，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~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page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E20E8AF-7B2D-7554-BC48-B9EB71C2A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B649D1AE-2B99-BCB6-2C33-8B841645E332}"/>
              </a:ext>
            </a:extLst>
          </p:cNvPr>
          <p:cNvSpPr txBox="1"/>
          <p:nvPr/>
        </p:nvSpPr>
        <p:spPr>
          <a:xfrm>
            <a:off x="472802" y="1265901"/>
            <a:ext cx="5477622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实习期间的学习与技能储备</a:t>
            </a:r>
            <a:endParaRPr sz="27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4ADC684-AC03-2DD0-FFCF-22AC65334D7E}"/>
              </a:ext>
            </a:extLst>
          </p:cNvPr>
          <p:cNvSpPr txBox="1"/>
          <p:nvPr/>
        </p:nvSpPr>
        <p:spPr>
          <a:xfrm>
            <a:off x="398529" y="1773732"/>
            <a:ext cx="11112154" cy="3367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核心框架学习：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框架：学习从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v0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版本到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版本的变化，以及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版本中的调度策略设计。并形成文档（架构图）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8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Sglang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框架：学习核心架构、调度策略，并与</a:t>
            </a:r>
            <a:r>
              <a:rPr lang="en-US" altLang="zh-CN" sz="18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vllm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进行对比学习（架构图）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性能分析工具掌握：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Profiler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工具（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）的使用场景、操作流程以及数据分析方法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sz="18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nvtx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在代码中打标记，在</a:t>
            </a:r>
            <a:r>
              <a:rPr lang="en-US" altLang="zh-CN" sz="18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nsys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的可视化界面中可以利用标记定位区间范围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Stats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System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View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还可以将每个步骤的执行情况导出，并量化分析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11B06885-104E-A29D-1EAB-5CB0A66DEA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E94A1A47-B8CF-2ED0-93CD-06E504DE1A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2802" y="5046113"/>
            <a:ext cx="3987686" cy="3987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997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F19E5-15BD-2747-A56A-84B47571A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圆角矩形 24">
            <a:extLst>
              <a:ext uri="{FF2B5EF4-FFF2-40B4-BE49-F238E27FC236}">
                <a16:creationId xmlns:a16="http://schemas.microsoft.com/office/drawing/2014/main" id="{20162C13-AB83-53DA-9907-4A267193FC86}"/>
              </a:ext>
            </a:extLst>
          </p:cNvPr>
          <p:cNvSpPr/>
          <p:nvPr/>
        </p:nvSpPr>
        <p:spPr>
          <a:xfrm>
            <a:off x="5291768" y="1285804"/>
            <a:ext cx="6763164" cy="5416296"/>
          </a:xfrm>
          <a:custGeom>
            <a:avLst/>
            <a:gdLst>
              <a:gd name="connsiteX0" fmla="*/ 0 w 6763164"/>
              <a:gd name="connsiteY0" fmla="*/ 228893 h 5416296"/>
              <a:gd name="connsiteX1" fmla="*/ 228893 w 6763164"/>
              <a:gd name="connsiteY1" fmla="*/ 0 h 5416296"/>
              <a:gd name="connsiteX2" fmla="*/ 670269 w 6763164"/>
              <a:gd name="connsiteY2" fmla="*/ 0 h 5416296"/>
              <a:gd name="connsiteX3" fmla="*/ 1300807 w 6763164"/>
              <a:gd name="connsiteY3" fmla="*/ 0 h 5416296"/>
              <a:gd name="connsiteX4" fmla="*/ 1868291 w 6763164"/>
              <a:gd name="connsiteY4" fmla="*/ 0 h 5416296"/>
              <a:gd name="connsiteX5" fmla="*/ 2561883 w 6763164"/>
              <a:gd name="connsiteY5" fmla="*/ 0 h 5416296"/>
              <a:gd name="connsiteX6" fmla="*/ 3192421 w 6763164"/>
              <a:gd name="connsiteY6" fmla="*/ 0 h 5416296"/>
              <a:gd name="connsiteX7" fmla="*/ 3696851 w 6763164"/>
              <a:gd name="connsiteY7" fmla="*/ 0 h 5416296"/>
              <a:gd name="connsiteX8" fmla="*/ 4138227 w 6763164"/>
              <a:gd name="connsiteY8" fmla="*/ 0 h 5416296"/>
              <a:gd name="connsiteX9" fmla="*/ 4705711 w 6763164"/>
              <a:gd name="connsiteY9" fmla="*/ 0 h 5416296"/>
              <a:gd name="connsiteX10" fmla="*/ 5399303 w 6763164"/>
              <a:gd name="connsiteY10" fmla="*/ 0 h 5416296"/>
              <a:gd name="connsiteX11" fmla="*/ 6534271 w 6763164"/>
              <a:gd name="connsiteY11" fmla="*/ 0 h 5416296"/>
              <a:gd name="connsiteX12" fmla="*/ 6763164 w 6763164"/>
              <a:gd name="connsiteY12" fmla="*/ 228893 h 5416296"/>
              <a:gd name="connsiteX13" fmla="*/ 6763164 w 6763164"/>
              <a:gd name="connsiteY13" fmla="*/ 898292 h 5416296"/>
              <a:gd name="connsiteX14" fmla="*/ 6763164 w 6763164"/>
              <a:gd name="connsiteY14" fmla="*/ 1617276 h 5416296"/>
              <a:gd name="connsiteX15" fmla="*/ 6763164 w 6763164"/>
              <a:gd name="connsiteY15" fmla="*/ 2336260 h 5416296"/>
              <a:gd name="connsiteX16" fmla="*/ 6763164 w 6763164"/>
              <a:gd name="connsiteY16" fmla="*/ 2956074 h 5416296"/>
              <a:gd name="connsiteX17" fmla="*/ 6763164 w 6763164"/>
              <a:gd name="connsiteY17" fmla="*/ 3575887 h 5416296"/>
              <a:gd name="connsiteX18" fmla="*/ 6763164 w 6763164"/>
              <a:gd name="connsiteY18" fmla="*/ 4195701 h 5416296"/>
              <a:gd name="connsiteX19" fmla="*/ 6763164 w 6763164"/>
              <a:gd name="connsiteY19" fmla="*/ 5187403 h 5416296"/>
              <a:gd name="connsiteX20" fmla="*/ 6534271 w 6763164"/>
              <a:gd name="connsiteY20" fmla="*/ 5416296 h 5416296"/>
              <a:gd name="connsiteX21" fmla="*/ 6092895 w 6763164"/>
              <a:gd name="connsiteY21" fmla="*/ 5416296 h 5416296"/>
              <a:gd name="connsiteX22" fmla="*/ 5651518 w 6763164"/>
              <a:gd name="connsiteY22" fmla="*/ 5416296 h 5416296"/>
              <a:gd name="connsiteX23" fmla="*/ 4957927 w 6763164"/>
              <a:gd name="connsiteY23" fmla="*/ 5416296 h 5416296"/>
              <a:gd name="connsiteX24" fmla="*/ 4453496 w 6763164"/>
              <a:gd name="connsiteY24" fmla="*/ 5416296 h 5416296"/>
              <a:gd name="connsiteX25" fmla="*/ 3759905 w 6763164"/>
              <a:gd name="connsiteY25" fmla="*/ 5416296 h 5416296"/>
              <a:gd name="connsiteX26" fmla="*/ 3066313 w 6763164"/>
              <a:gd name="connsiteY26" fmla="*/ 5416296 h 5416296"/>
              <a:gd name="connsiteX27" fmla="*/ 2309668 w 6763164"/>
              <a:gd name="connsiteY27" fmla="*/ 5416296 h 5416296"/>
              <a:gd name="connsiteX28" fmla="*/ 1742184 w 6763164"/>
              <a:gd name="connsiteY28" fmla="*/ 5416296 h 5416296"/>
              <a:gd name="connsiteX29" fmla="*/ 1111646 w 6763164"/>
              <a:gd name="connsiteY29" fmla="*/ 5416296 h 5416296"/>
              <a:gd name="connsiteX30" fmla="*/ 228893 w 6763164"/>
              <a:gd name="connsiteY30" fmla="*/ 5416296 h 5416296"/>
              <a:gd name="connsiteX31" fmla="*/ 0 w 6763164"/>
              <a:gd name="connsiteY31" fmla="*/ 5187403 h 5416296"/>
              <a:gd name="connsiteX32" fmla="*/ 0 w 6763164"/>
              <a:gd name="connsiteY32" fmla="*/ 4468419 h 5416296"/>
              <a:gd name="connsiteX33" fmla="*/ 0 w 6763164"/>
              <a:gd name="connsiteY33" fmla="*/ 3947776 h 5416296"/>
              <a:gd name="connsiteX34" fmla="*/ 0 w 6763164"/>
              <a:gd name="connsiteY34" fmla="*/ 3427132 h 5416296"/>
              <a:gd name="connsiteX35" fmla="*/ 0 w 6763164"/>
              <a:gd name="connsiteY35" fmla="*/ 2856903 h 5416296"/>
              <a:gd name="connsiteX36" fmla="*/ 0 w 6763164"/>
              <a:gd name="connsiteY36" fmla="*/ 2137919 h 5416296"/>
              <a:gd name="connsiteX37" fmla="*/ 0 w 6763164"/>
              <a:gd name="connsiteY37" fmla="*/ 1567691 h 5416296"/>
              <a:gd name="connsiteX38" fmla="*/ 0 w 6763164"/>
              <a:gd name="connsiteY38" fmla="*/ 1047047 h 5416296"/>
              <a:gd name="connsiteX39" fmla="*/ 0 w 6763164"/>
              <a:gd name="connsiteY39" fmla="*/ 228893 h 5416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763164" h="5416296" fill="none" extrusionOk="0">
                <a:moveTo>
                  <a:pt x="0" y="228893"/>
                </a:moveTo>
                <a:cubicBezTo>
                  <a:pt x="19937" y="91739"/>
                  <a:pt x="99953" y="-7260"/>
                  <a:pt x="228893" y="0"/>
                </a:cubicBezTo>
                <a:cubicBezTo>
                  <a:pt x="339553" y="-15278"/>
                  <a:pt x="483681" y="-3509"/>
                  <a:pt x="670269" y="0"/>
                </a:cubicBezTo>
                <a:cubicBezTo>
                  <a:pt x="856857" y="3509"/>
                  <a:pt x="1022264" y="11411"/>
                  <a:pt x="1300807" y="0"/>
                </a:cubicBezTo>
                <a:cubicBezTo>
                  <a:pt x="1579350" y="-11411"/>
                  <a:pt x="1693170" y="-12954"/>
                  <a:pt x="1868291" y="0"/>
                </a:cubicBezTo>
                <a:cubicBezTo>
                  <a:pt x="2043412" y="12954"/>
                  <a:pt x="2278184" y="8722"/>
                  <a:pt x="2561883" y="0"/>
                </a:cubicBezTo>
                <a:cubicBezTo>
                  <a:pt x="2845582" y="-8722"/>
                  <a:pt x="2913379" y="-27018"/>
                  <a:pt x="3192421" y="0"/>
                </a:cubicBezTo>
                <a:cubicBezTo>
                  <a:pt x="3471463" y="27018"/>
                  <a:pt x="3469681" y="-18686"/>
                  <a:pt x="3696851" y="0"/>
                </a:cubicBezTo>
                <a:cubicBezTo>
                  <a:pt x="3924021" y="18686"/>
                  <a:pt x="3922239" y="-2118"/>
                  <a:pt x="4138227" y="0"/>
                </a:cubicBezTo>
                <a:cubicBezTo>
                  <a:pt x="4354215" y="2118"/>
                  <a:pt x="4518652" y="-24401"/>
                  <a:pt x="4705711" y="0"/>
                </a:cubicBezTo>
                <a:cubicBezTo>
                  <a:pt x="4892770" y="24401"/>
                  <a:pt x="5110242" y="707"/>
                  <a:pt x="5399303" y="0"/>
                </a:cubicBezTo>
                <a:cubicBezTo>
                  <a:pt x="5688364" y="-707"/>
                  <a:pt x="6295153" y="1064"/>
                  <a:pt x="6534271" y="0"/>
                </a:cubicBezTo>
                <a:cubicBezTo>
                  <a:pt x="6632027" y="-1071"/>
                  <a:pt x="6764643" y="115824"/>
                  <a:pt x="6763164" y="228893"/>
                </a:cubicBezTo>
                <a:cubicBezTo>
                  <a:pt x="6752858" y="501918"/>
                  <a:pt x="6768219" y="584077"/>
                  <a:pt x="6763164" y="898292"/>
                </a:cubicBezTo>
                <a:cubicBezTo>
                  <a:pt x="6758109" y="1212507"/>
                  <a:pt x="6731175" y="1316891"/>
                  <a:pt x="6763164" y="1617276"/>
                </a:cubicBezTo>
                <a:cubicBezTo>
                  <a:pt x="6795153" y="1917661"/>
                  <a:pt x="6777966" y="2024985"/>
                  <a:pt x="6763164" y="2336260"/>
                </a:cubicBezTo>
                <a:cubicBezTo>
                  <a:pt x="6748362" y="2647535"/>
                  <a:pt x="6760456" y="2674197"/>
                  <a:pt x="6763164" y="2956074"/>
                </a:cubicBezTo>
                <a:cubicBezTo>
                  <a:pt x="6765872" y="3237951"/>
                  <a:pt x="6764502" y="3268527"/>
                  <a:pt x="6763164" y="3575887"/>
                </a:cubicBezTo>
                <a:cubicBezTo>
                  <a:pt x="6761826" y="3883247"/>
                  <a:pt x="6780412" y="3951762"/>
                  <a:pt x="6763164" y="4195701"/>
                </a:cubicBezTo>
                <a:cubicBezTo>
                  <a:pt x="6745916" y="4439640"/>
                  <a:pt x="6808101" y="4752314"/>
                  <a:pt x="6763164" y="5187403"/>
                </a:cubicBezTo>
                <a:cubicBezTo>
                  <a:pt x="6764496" y="5289298"/>
                  <a:pt x="6662665" y="5436195"/>
                  <a:pt x="6534271" y="5416296"/>
                </a:cubicBezTo>
                <a:cubicBezTo>
                  <a:pt x="6404167" y="5412417"/>
                  <a:pt x="6204183" y="5424179"/>
                  <a:pt x="6092895" y="5416296"/>
                </a:cubicBezTo>
                <a:cubicBezTo>
                  <a:pt x="5981607" y="5408413"/>
                  <a:pt x="5843456" y="5424372"/>
                  <a:pt x="5651518" y="5416296"/>
                </a:cubicBezTo>
                <a:cubicBezTo>
                  <a:pt x="5459580" y="5408220"/>
                  <a:pt x="5102886" y="5444369"/>
                  <a:pt x="4957927" y="5416296"/>
                </a:cubicBezTo>
                <a:cubicBezTo>
                  <a:pt x="4812968" y="5388223"/>
                  <a:pt x="4593617" y="5409256"/>
                  <a:pt x="4453496" y="5416296"/>
                </a:cubicBezTo>
                <a:cubicBezTo>
                  <a:pt x="4313375" y="5423336"/>
                  <a:pt x="3967752" y="5382380"/>
                  <a:pt x="3759905" y="5416296"/>
                </a:cubicBezTo>
                <a:cubicBezTo>
                  <a:pt x="3552058" y="5450212"/>
                  <a:pt x="3348509" y="5408365"/>
                  <a:pt x="3066313" y="5416296"/>
                </a:cubicBezTo>
                <a:cubicBezTo>
                  <a:pt x="2784117" y="5424227"/>
                  <a:pt x="2635769" y="5439193"/>
                  <a:pt x="2309668" y="5416296"/>
                </a:cubicBezTo>
                <a:cubicBezTo>
                  <a:pt x="1983567" y="5393399"/>
                  <a:pt x="1988187" y="5393350"/>
                  <a:pt x="1742184" y="5416296"/>
                </a:cubicBezTo>
                <a:cubicBezTo>
                  <a:pt x="1496181" y="5439242"/>
                  <a:pt x="1404826" y="5387496"/>
                  <a:pt x="1111646" y="5416296"/>
                </a:cubicBezTo>
                <a:cubicBezTo>
                  <a:pt x="818466" y="5445096"/>
                  <a:pt x="583801" y="5416122"/>
                  <a:pt x="228893" y="5416296"/>
                </a:cubicBezTo>
                <a:cubicBezTo>
                  <a:pt x="102327" y="5446342"/>
                  <a:pt x="18847" y="5310147"/>
                  <a:pt x="0" y="5187403"/>
                </a:cubicBezTo>
                <a:cubicBezTo>
                  <a:pt x="-31015" y="4922370"/>
                  <a:pt x="22781" y="4710973"/>
                  <a:pt x="0" y="4468419"/>
                </a:cubicBezTo>
                <a:cubicBezTo>
                  <a:pt x="-22781" y="4225865"/>
                  <a:pt x="-3524" y="4115566"/>
                  <a:pt x="0" y="3947776"/>
                </a:cubicBezTo>
                <a:cubicBezTo>
                  <a:pt x="3524" y="3779986"/>
                  <a:pt x="21616" y="3569988"/>
                  <a:pt x="0" y="3427132"/>
                </a:cubicBezTo>
                <a:cubicBezTo>
                  <a:pt x="-21616" y="3284276"/>
                  <a:pt x="-24895" y="2972292"/>
                  <a:pt x="0" y="2856903"/>
                </a:cubicBezTo>
                <a:cubicBezTo>
                  <a:pt x="24895" y="2741514"/>
                  <a:pt x="-11456" y="2305674"/>
                  <a:pt x="0" y="2137919"/>
                </a:cubicBezTo>
                <a:cubicBezTo>
                  <a:pt x="11456" y="1970164"/>
                  <a:pt x="-13726" y="1848421"/>
                  <a:pt x="0" y="1567691"/>
                </a:cubicBezTo>
                <a:cubicBezTo>
                  <a:pt x="13726" y="1286961"/>
                  <a:pt x="-25979" y="1160143"/>
                  <a:pt x="0" y="1047047"/>
                </a:cubicBezTo>
                <a:cubicBezTo>
                  <a:pt x="25979" y="933951"/>
                  <a:pt x="4641" y="515856"/>
                  <a:pt x="0" y="228893"/>
                </a:cubicBezTo>
                <a:close/>
              </a:path>
              <a:path w="6763164" h="5416296" stroke="0" extrusionOk="0">
                <a:moveTo>
                  <a:pt x="0" y="228893"/>
                </a:moveTo>
                <a:cubicBezTo>
                  <a:pt x="18969" y="114085"/>
                  <a:pt x="105660" y="-574"/>
                  <a:pt x="228893" y="0"/>
                </a:cubicBezTo>
                <a:cubicBezTo>
                  <a:pt x="428925" y="-2360"/>
                  <a:pt x="579954" y="-21946"/>
                  <a:pt x="670269" y="0"/>
                </a:cubicBezTo>
                <a:cubicBezTo>
                  <a:pt x="760584" y="21946"/>
                  <a:pt x="975564" y="13277"/>
                  <a:pt x="1174700" y="0"/>
                </a:cubicBezTo>
                <a:cubicBezTo>
                  <a:pt x="1373836" y="-13277"/>
                  <a:pt x="1662337" y="-25490"/>
                  <a:pt x="1931345" y="0"/>
                </a:cubicBezTo>
                <a:cubicBezTo>
                  <a:pt x="2200353" y="25490"/>
                  <a:pt x="2342129" y="-27431"/>
                  <a:pt x="2624937" y="0"/>
                </a:cubicBezTo>
                <a:cubicBezTo>
                  <a:pt x="2907745" y="27431"/>
                  <a:pt x="3192390" y="32508"/>
                  <a:pt x="3381582" y="0"/>
                </a:cubicBezTo>
                <a:cubicBezTo>
                  <a:pt x="3570774" y="-32508"/>
                  <a:pt x="3871921" y="13277"/>
                  <a:pt x="4138227" y="0"/>
                </a:cubicBezTo>
                <a:cubicBezTo>
                  <a:pt x="4404533" y="-13277"/>
                  <a:pt x="4448279" y="-20929"/>
                  <a:pt x="4705711" y="0"/>
                </a:cubicBezTo>
                <a:cubicBezTo>
                  <a:pt x="4963143" y="20929"/>
                  <a:pt x="5031583" y="8781"/>
                  <a:pt x="5147088" y="0"/>
                </a:cubicBezTo>
                <a:cubicBezTo>
                  <a:pt x="5262593" y="-8781"/>
                  <a:pt x="5523451" y="-21078"/>
                  <a:pt x="5777626" y="0"/>
                </a:cubicBezTo>
                <a:cubicBezTo>
                  <a:pt x="6031801" y="21078"/>
                  <a:pt x="6263592" y="11390"/>
                  <a:pt x="6534271" y="0"/>
                </a:cubicBezTo>
                <a:cubicBezTo>
                  <a:pt x="6666675" y="13224"/>
                  <a:pt x="6786016" y="102969"/>
                  <a:pt x="6763164" y="228893"/>
                </a:cubicBezTo>
                <a:cubicBezTo>
                  <a:pt x="6736142" y="464692"/>
                  <a:pt x="6755600" y="566930"/>
                  <a:pt x="6763164" y="848707"/>
                </a:cubicBezTo>
                <a:cubicBezTo>
                  <a:pt x="6770728" y="1130484"/>
                  <a:pt x="6734819" y="1316573"/>
                  <a:pt x="6763164" y="1468521"/>
                </a:cubicBezTo>
                <a:cubicBezTo>
                  <a:pt x="6791509" y="1620469"/>
                  <a:pt x="6771606" y="1776388"/>
                  <a:pt x="6763164" y="1939579"/>
                </a:cubicBezTo>
                <a:cubicBezTo>
                  <a:pt x="6754722" y="2102770"/>
                  <a:pt x="6753266" y="2348299"/>
                  <a:pt x="6763164" y="2509808"/>
                </a:cubicBezTo>
                <a:cubicBezTo>
                  <a:pt x="6773062" y="2671317"/>
                  <a:pt x="6767608" y="2890258"/>
                  <a:pt x="6763164" y="3080036"/>
                </a:cubicBezTo>
                <a:cubicBezTo>
                  <a:pt x="6758720" y="3269814"/>
                  <a:pt x="6783002" y="3446487"/>
                  <a:pt x="6763164" y="3600680"/>
                </a:cubicBezTo>
                <a:cubicBezTo>
                  <a:pt x="6743326" y="3754873"/>
                  <a:pt x="6762369" y="4100052"/>
                  <a:pt x="6763164" y="4270079"/>
                </a:cubicBezTo>
                <a:cubicBezTo>
                  <a:pt x="6763959" y="4440106"/>
                  <a:pt x="6755999" y="4992315"/>
                  <a:pt x="6763164" y="5187403"/>
                </a:cubicBezTo>
                <a:cubicBezTo>
                  <a:pt x="6755994" y="5313427"/>
                  <a:pt x="6660586" y="5390618"/>
                  <a:pt x="6534271" y="5416296"/>
                </a:cubicBezTo>
                <a:cubicBezTo>
                  <a:pt x="6335157" y="5425232"/>
                  <a:pt x="6212590" y="5423103"/>
                  <a:pt x="6029841" y="5416296"/>
                </a:cubicBezTo>
                <a:cubicBezTo>
                  <a:pt x="5847092" y="5409490"/>
                  <a:pt x="5599441" y="5388595"/>
                  <a:pt x="5462357" y="5416296"/>
                </a:cubicBezTo>
                <a:cubicBezTo>
                  <a:pt x="5325273" y="5443997"/>
                  <a:pt x="4923338" y="5450224"/>
                  <a:pt x="4768765" y="5416296"/>
                </a:cubicBezTo>
                <a:cubicBezTo>
                  <a:pt x="4614192" y="5382368"/>
                  <a:pt x="4310791" y="5435667"/>
                  <a:pt x="4138227" y="5416296"/>
                </a:cubicBezTo>
                <a:cubicBezTo>
                  <a:pt x="3965663" y="5396925"/>
                  <a:pt x="3624108" y="5423174"/>
                  <a:pt x="3444636" y="5416296"/>
                </a:cubicBezTo>
                <a:cubicBezTo>
                  <a:pt x="3265164" y="5409418"/>
                  <a:pt x="3083605" y="5438918"/>
                  <a:pt x="2877152" y="5416296"/>
                </a:cubicBezTo>
                <a:cubicBezTo>
                  <a:pt x="2670699" y="5393674"/>
                  <a:pt x="2496885" y="5431602"/>
                  <a:pt x="2246614" y="5416296"/>
                </a:cubicBezTo>
                <a:cubicBezTo>
                  <a:pt x="1996343" y="5400990"/>
                  <a:pt x="1978756" y="5434691"/>
                  <a:pt x="1805238" y="5416296"/>
                </a:cubicBezTo>
                <a:cubicBezTo>
                  <a:pt x="1631720" y="5397901"/>
                  <a:pt x="1351481" y="5401607"/>
                  <a:pt x="1048592" y="5416296"/>
                </a:cubicBezTo>
                <a:cubicBezTo>
                  <a:pt x="745703" y="5430985"/>
                  <a:pt x="591841" y="5454403"/>
                  <a:pt x="228893" y="5416296"/>
                </a:cubicBezTo>
                <a:cubicBezTo>
                  <a:pt x="129563" y="5428497"/>
                  <a:pt x="21074" y="5315250"/>
                  <a:pt x="0" y="5187403"/>
                </a:cubicBezTo>
                <a:cubicBezTo>
                  <a:pt x="17247" y="5049741"/>
                  <a:pt x="-14168" y="4816354"/>
                  <a:pt x="0" y="4617174"/>
                </a:cubicBezTo>
                <a:cubicBezTo>
                  <a:pt x="14168" y="4417994"/>
                  <a:pt x="-21372" y="4251496"/>
                  <a:pt x="0" y="4046946"/>
                </a:cubicBezTo>
                <a:cubicBezTo>
                  <a:pt x="21372" y="3842396"/>
                  <a:pt x="-1824" y="3555187"/>
                  <a:pt x="0" y="3327962"/>
                </a:cubicBezTo>
                <a:cubicBezTo>
                  <a:pt x="1824" y="3100737"/>
                  <a:pt x="11720" y="3035354"/>
                  <a:pt x="0" y="2856903"/>
                </a:cubicBezTo>
                <a:cubicBezTo>
                  <a:pt x="-11720" y="2678452"/>
                  <a:pt x="13372" y="2568646"/>
                  <a:pt x="0" y="2336260"/>
                </a:cubicBezTo>
                <a:cubicBezTo>
                  <a:pt x="-13372" y="2103874"/>
                  <a:pt x="-12804" y="2009894"/>
                  <a:pt x="0" y="1716446"/>
                </a:cubicBezTo>
                <a:cubicBezTo>
                  <a:pt x="12804" y="1422998"/>
                  <a:pt x="23962" y="1263969"/>
                  <a:pt x="0" y="1146217"/>
                </a:cubicBezTo>
                <a:cubicBezTo>
                  <a:pt x="-23962" y="1028465"/>
                  <a:pt x="18730" y="670757"/>
                  <a:pt x="0" y="228893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840917701">
                  <a:prstGeom prst="roundRect">
                    <a:avLst>
                      <a:gd name="adj" fmla="val 4226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7585ED20-7B25-7D22-F3F5-8E5FB60BC48C}"/>
              </a:ext>
            </a:extLst>
          </p:cNvPr>
          <p:cNvSpPr/>
          <p:nvPr/>
        </p:nvSpPr>
        <p:spPr>
          <a:xfrm>
            <a:off x="137068" y="1600200"/>
            <a:ext cx="4869272" cy="4960620"/>
          </a:xfrm>
          <a:custGeom>
            <a:avLst/>
            <a:gdLst>
              <a:gd name="connsiteX0" fmla="*/ 0 w 4869272"/>
              <a:gd name="connsiteY0" fmla="*/ 205775 h 4960620"/>
              <a:gd name="connsiteX1" fmla="*/ 205775 w 4869272"/>
              <a:gd name="connsiteY1" fmla="*/ 0 h 4960620"/>
              <a:gd name="connsiteX2" fmla="*/ 931747 w 4869272"/>
              <a:gd name="connsiteY2" fmla="*/ 0 h 4960620"/>
              <a:gd name="connsiteX3" fmla="*/ 1479410 w 4869272"/>
              <a:gd name="connsiteY3" fmla="*/ 0 h 4960620"/>
              <a:gd name="connsiteX4" fmla="*/ 1982496 w 4869272"/>
              <a:gd name="connsiteY4" fmla="*/ 0 h 4960620"/>
              <a:gd name="connsiteX5" fmla="*/ 2530159 w 4869272"/>
              <a:gd name="connsiteY5" fmla="*/ 0 h 4960620"/>
              <a:gd name="connsiteX6" fmla="*/ 3122399 w 4869272"/>
              <a:gd name="connsiteY6" fmla="*/ 0 h 4960620"/>
              <a:gd name="connsiteX7" fmla="*/ 3759216 w 4869272"/>
              <a:gd name="connsiteY7" fmla="*/ 0 h 4960620"/>
              <a:gd name="connsiteX8" fmla="*/ 4663497 w 4869272"/>
              <a:gd name="connsiteY8" fmla="*/ 0 h 4960620"/>
              <a:gd name="connsiteX9" fmla="*/ 4869272 w 4869272"/>
              <a:gd name="connsiteY9" fmla="*/ 205775 h 4960620"/>
              <a:gd name="connsiteX10" fmla="*/ 4869272 w 4869272"/>
              <a:gd name="connsiteY10" fmla="*/ 855642 h 4960620"/>
              <a:gd name="connsiteX11" fmla="*/ 4869272 w 4869272"/>
              <a:gd name="connsiteY11" fmla="*/ 1551000 h 4960620"/>
              <a:gd name="connsiteX12" fmla="*/ 4869272 w 4869272"/>
              <a:gd name="connsiteY12" fmla="*/ 2155376 h 4960620"/>
              <a:gd name="connsiteX13" fmla="*/ 4869272 w 4869272"/>
              <a:gd name="connsiteY13" fmla="*/ 2850734 h 4960620"/>
              <a:gd name="connsiteX14" fmla="*/ 4869272 w 4869272"/>
              <a:gd name="connsiteY14" fmla="*/ 3409620 h 4960620"/>
              <a:gd name="connsiteX15" fmla="*/ 4869272 w 4869272"/>
              <a:gd name="connsiteY15" fmla="*/ 4059487 h 4960620"/>
              <a:gd name="connsiteX16" fmla="*/ 4869272 w 4869272"/>
              <a:gd name="connsiteY16" fmla="*/ 4754845 h 4960620"/>
              <a:gd name="connsiteX17" fmla="*/ 4663497 w 4869272"/>
              <a:gd name="connsiteY17" fmla="*/ 4960620 h 4960620"/>
              <a:gd name="connsiteX18" fmla="*/ 3982102 w 4869272"/>
              <a:gd name="connsiteY18" fmla="*/ 4960620 h 4960620"/>
              <a:gd name="connsiteX19" fmla="*/ 3389862 w 4869272"/>
              <a:gd name="connsiteY19" fmla="*/ 4960620 h 4960620"/>
              <a:gd name="connsiteX20" fmla="*/ 2842199 w 4869272"/>
              <a:gd name="connsiteY20" fmla="*/ 4960620 h 4960620"/>
              <a:gd name="connsiteX21" fmla="*/ 2205382 w 4869272"/>
              <a:gd name="connsiteY21" fmla="*/ 4960620 h 4960620"/>
              <a:gd name="connsiteX22" fmla="*/ 1523987 w 4869272"/>
              <a:gd name="connsiteY22" fmla="*/ 4960620 h 4960620"/>
              <a:gd name="connsiteX23" fmla="*/ 798015 w 4869272"/>
              <a:gd name="connsiteY23" fmla="*/ 4960620 h 4960620"/>
              <a:gd name="connsiteX24" fmla="*/ 205775 w 4869272"/>
              <a:gd name="connsiteY24" fmla="*/ 4960620 h 4960620"/>
              <a:gd name="connsiteX25" fmla="*/ 0 w 4869272"/>
              <a:gd name="connsiteY25" fmla="*/ 4754845 h 4960620"/>
              <a:gd name="connsiteX26" fmla="*/ 0 w 4869272"/>
              <a:gd name="connsiteY26" fmla="*/ 4241450 h 4960620"/>
              <a:gd name="connsiteX27" fmla="*/ 0 w 4869272"/>
              <a:gd name="connsiteY27" fmla="*/ 3546092 h 4960620"/>
              <a:gd name="connsiteX28" fmla="*/ 0 w 4869272"/>
              <a:gd name="connsiteY28" fmla="*/ 2941716 h 4960620"/>
              <a:gd name="connsiteX29" fmla="*/ 0 w 4869272"/>
              <a:gd name="connsiteY29" fmla="*/ 2382830 h 4960620"/>
              <a:gd name="connsiteX30" fmla="*/ 0 w 4869272"/>
              <a:gd name="connsiteY30" fmla="*/ 1869435 h 4960620"/>
              <a:gd name="connsiteX31" fmla="*/ 0 w 4869272"/>
              <a:gd name="connsiteY31" fmla="*/ 1310549 h 4960620"/>
              <a:gd name="connsiteX32" fmla="*/ 0 w 4869272"/>
              <a:gd name="connsiteY32" fmla="*/ 205775 h 4960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869272" h="4960620" fill="none" extrusionOk="0">
                <a:moveTo>
                  <a:pt x="0" y="205775"/>
                </a:moveTo>
                <a:cubicBezTo>
                  <a:pt x="-10744" y="98153"/>
                  <a:pt x="93068" y="2545"/>
                  <a:pt x="205775" y="0"/>
                </a:cubicBezTo>
                <a:cubicBezTo>
                  <a:pt x="521787" y="469"/>
                  <a:pt x="648822" y="5979"/>
                  <a:pt x="931747" y="0"/>
                </a:cubicBezTo>
                <a:cubicBezTo>
                  <a:pt x="1214672" y="-5979"/>
                  <a:pt x="1275224" y="8754"/>
                  <a:pt x="1479410" y="0"/>
                </a:cubicBezTo>
                <a:cubicBezTo>
                  <a:pt x="1683596" y="-8754"/>
                  <a:pt x="1805567" y="-11747"/>
                  <a:pt x="1982496" y="0"/>
                </a:cubicBezTo>
                <a:cubicBezTo>
                  <a:pt x="2159425" y="11747"/>
                  <a:pt x="2279452" y="7301"/>
                  <a:pt x="2530159" y="0"/>
                </a:cubicBezTo>
                <a:cubicBezTo>
                  <a:pt x="2780866" y="-7301"/>
                  <a:pt x="2845236" y="5174"/>
                  <a:pt x="3122399" y="0"/>
                </a:cubicBezTo>
                <a:cubicBezTo>
                  <a:pt x="3399562" y="-5174"/>
                  <a:pt x="3459512" y="-18705"/>
                  <a:pt x="3759216" y="0"/>
                </a:cubicBezTo>
                <a:cubicBezTo>
                  <a:pt x="4058920" y="18705"/>
                  <a:pt x="4276091" y="44607"/>
                  <a:pt x="4663497" y="0"/>
                </a:cubicBezTo>
                <a:cubicBezTo>
                  <a:pt x="4778456" y="3376"/>
                  <a:pt x="4891647" y="102538"/>
                  <a:pt x="4869272" y="205775"/>
                </a:cubicBezTo>
                <a:cubicBezTo>
                  <a:pt x="4863377" y="390867"/>
                  <a:pt x="4841119" y="688580"/>
                  <a:pt x="4869272" y="855642"/>
                </a:cubicBezTo>
                <a:cubicBezTo>
                  <a:pt x="4897425" y="1022704"/>
                  <a:pt x="4872562" y="1394196"/>
                  <a:pt x="4869272" y="1551000"/>
                </a:cubicBezTo>
                <a:cubicBezTo>
                  <a:pt x="4865982" y="1707804"/>
                  <a:pt x="4856071" y="1868190"/>
                  <a:pt x="4869272" y="2155376"/>
                </a:cubicBezTo>
                <a:cubicBezTo>
                  <a:pt x="4882473" y="2442562"/>
                  <a:pt x="4841718" y="2584000"/>
                  <a:pt x="4869272" y="2850734"/>
                </a:cubicBezTo>
                <a:cubicBezTo>
                  <a:pt x="4896826" y="3117468"/>
                  <a:pt x="4863676" y="3158935"/>
                  <a:pt x="4869272" y="3409620"/>
                </a:cubicBezTo>
                <a:cubicBezTo>
                  <a:pt x="4874868" y="3660305"/>
                  <a:pt x="4854958" y="3825903"/>
                  <a:pt x="4869272" y="4059487"/>
                </a:cubicBezTo>
                <a:cubicBezTo>
                  <a:pt x="4883586" y="4293071"/>
                  <a:pt x="4897991" y="4460082"/>
                  <a:pt x="4869272" y="4754845"/>
                </a:cubicBezTo>
                <a:cubicBezTo>
                  <a:pt x="4884316" y="4845069"/>
                  <a:pt x="4796318" y="4945531"/>
                  <a:pt x="4663497" y="4960620"/>
                </a:cubicBezTo>
                <a:cubicBezTo>
                  <a:pt x="4452561" y="4989393"/>
                  <a:pt x="4243272" y="4972697"/>
                  <a:pt x="3982102" y="4960620"/>
                </a:cubicBezTo>
                <a:cubicBezTo>
                  <a:pt x="3720932" y="4948543"/>
                  <a:pt x="3616145" y="4989816"/>
                  <a:pt x="3389862" y="4960620"/>
                </a:cubicBezTo>
                <a:cubicBezTo>
                  <a:pt x="3163579" y="4931424"/>
                  <a:pt x="3016636" y="4985763"/>
                  <a:pt x="2842199" y="4960620"/>
                </a:cubicBezTo>
                <a:cubicBezTo>
                  <a:pt x="2667762" y="4935477"/>
                  <a:pt x="2383912" y="4988393"/>
                  <a:pt x="2205382" y="4960620"/>
                </a:cubicBezTo>
                <a:cubicBezTo>
                  <a:pt x="2026852" y="4932847"/>
                  <a:pt x="1854616" y="4968916"/>
                  <a:pt x="1523987" y="4960620"/>
                </a:cubicBezTo>
                <a:cubicBezTo>
                  <a:pt x="1193358" y="4952324"/>
                  <a:pt x="1054644" y="4934686"/>
                  <a:pt x="798015" y="4960620"/>
                </a:cubicBezTo>
                <a:cubicBezTo>
                  <a:pt x="541386" y="4986554"/>
                  <a:pt x="405456" y="4963771"/>
                  <a:pt x="205775" y="4960620"/>
                </a:cubicBezTo>
                <a:cubicBezTo>
                  <a:pt x="97470" y="4971005"/>
                  <a:pt x="11771" y="4865177"/>
                  <a:pt x="0" y="4754845"/>
                </a:cubicBezTo>
                <a:cubicBezTo>
                  <a:pt x="9684" y="4652159"/>
                  <a:pt x="-1434" y="4450652"/>
                  <a:pt x="0" y="4241450"/>
                </a:cubicBezTo>
                <a:cubicBezTo>
                  <a:pt x="1434" y="4032249"/>
                  <a:pt x="33205" y="3743983"/>
                  <a:pt x="0" y="3546092"/>
                </a:cubicBezTo>
                <a:cubicBezTo>
                  <a:pt x="-33205" y="3348201"/>
                  <a:pt x="-12721" y="3139808"/>
                  <a:pt x="0" y="2941716"/>
                </a:cubicBezTo>
                <a:cubicBezTo>
                  <a:pt x="12721" y="2743624"/>
                  <a:pt x="3898" y="2500266"/>
                  <a:pt x="0" y="2382830"/>
                </a:cubicBezTo>
                <a:cubicBezTo>
                  <a:pt x="-3898" y="2265394"/>
                  <a:pt x="-22110" y="2048357"/>
                  <a:pt x="0" y="1869435"/>
                </a:cubicBezTo>
                <a:cubicBezTo>
                  <a:pt x="22110" y="1690513"/>
                  <a:pt x="7078" y="1508238"/>
                  <a:pt x="0" y="1310549"/>
                </a:cubicBezTo>
                <a:cubicBezTo>
                  <a:pt x="-7078" y="1112860"/>
                  <a:pt x="-24262" y="540367"/>
                  <a:pt x="0" y="205775"/>
                </a:cubicBezTo>
                <a:close/>
              </a:path>
              <a:path w="4869272" h="4960620" stroke="0" extrusionOk="0">
                <a:moveTo>
                  <a:pt x="0" y="205775"/>
                </a:moveTo>
                <a:cubicBezTo>
                  <a:pt x="-12883" y="84183"/>
                  <a:pt x="71663" y="7681"/>
                  <a:pt x="205775" y="0"/>
                </a:cubicBezTo>
                <a:cubicBezTo>
                  <a:pt x="464786" y="16696"/>
                  <a:pt x="627148" y="25084"/>
                  <a:pt x="931747" y="0"/>
                </a:cubicBezTo>
                <a:cubicBezTo>
                  <a:pt x="1236346" y="-25084"/>
                  <a:pt x="1390277" y="3168"/>
                  <a:pt x="1523987" y="0"/>
                </a:cubicBezTo>
                <a:cubicBezTo>
                  <a:pt x="1657697" y="-3168"/>
                  <a:pt x="1808138" y="3697"/>
                  <a:pt x="2071650" y="0"/>
                </a:cubicBezTo>
                <a:cubicBezTo>
                  <a:pt x="2335162" y="-3697"/>
                  <a:pt x="2534943" y="17424"/>
                  <a:pt x="2753045" y="0"/>
                </a:cubicBezTo>
                <a:cubicBezTo>
                  <a:pt x="2971148" y="-17424"/>
                  <a:pt x="3086335" y="-1557"/>
                  <a:pt x="3345285" y="0"/>
                </a:cubicBezTo>
                <a:cubicBezTo>
                  <a:pt x="3604235" y="1557"/>
                  <a:pt x="3865709" y="24104"/>
                  <a:pt x="4071257" y="0"/>
                </a:cubicBezTo>
                <a:cubicBezTo>
                  <a:pt x="4276805" y="-24104"/>
                  <a:pt x="4511951" y="-25589"/>
                  <a:pt x="4663497" y="0"/>
                </a:cubicBezTo>
                <a:cubicBezTo>
                  <a:pt x="4763371" y="22783"/>
                  <a:pt x="4852102" y="72214"/>
                  <a:pt x="4869272" y="205775"/>
                </a:cubicBezTo>
                <a:cubicBezTo>
                  <a:pt x="4890026" y="394145"/>
                  <a:pt x="4857194" y="528003"/>
                  <a:pt x="4869272" y="764661"/>
                </a:cubicBezTo>
                <a:cubicBezTo>
                  <a:pt x="4881350" y="1001319"/>
                  <a:pt x="4856108" y="1138008"/>
                  <a:pt x="4869272" y="1414528"/>
                </a:cubicBezTo>
                <a:cubicBezTo>
                  <a:pt x="4882436" y="1691048"/>
                  <a:pt x="4856735" y="1856528"/>
                  <a:pt x="4869272" y="2018904"/>
                </a:cubicBezTo>
                <a:cubicBezTo>
                  <a:pt x="4881809" y="2181280"/>
                  <a:pt x="4858816" y="2398371"/>
                  <a:pt x="4869272" y="2759753"/>
                </a:cubicBezTo>
                <a:cubicBezTo>
                  <a:pt x="4879728" y="3121135"/>
                  <a:pt x="4835753" y="3233717"/>
                  <a:pt x="4869272" y="3500601"/>
                </a:cubicBezTo>
                <a:cubicBezTo>
                  <a:pt x="4902791" y="3767485"/>
                  <a:pt x="4844801" y="3918125"/>
                  <a:pt x="4869272" y="4059487"/>
                </a:cubicBezTo>
                <a:cubicBezTo>
                  <a:pt x="4893743" y="4200849"/>
                  <a:pt x="4897074" y="4522142"/>
                  <a:pt x="4869272" y="4754845"/>
                </a:cubicBezTo>
                <a:cubicBezTo>
                  <a:pt x="4862866" y="4855432"/>
                  <a:pt x="4778577" y="4941227"/>
                  <a:pt x="4663497" y="4960620"/>
                </a:cubicBezTo>
                <a:cubicBezTo>
                  <a:pt x="4411778" y="4948499"/>
                  <a:pt x="4257568" y="4953409"/>
                  <a:pt x="3982102" y="4960620"/>
                </a:cubicBezTo>
                <a:cubicBezTo>
                  <a:pt x="3706636" y="4967831"/>
                  <a:pt x="3570062" y="4945797"/>
                  <a:pt x="3434439" y="4960620"/>
                </a:cubicBezTo>
                <a:cubicBezTo>
                  <a:pt x="3298816" y="4975443"/>
                  <a:pt x="2994705" y="4943464"/>
                  <a:pt x="2708467" y="4960620"/>
                </a:cubicBezTo>
                <a:cubicBezTo>
                  <a:pt x="2422229" y="4977776"/>
                  <a:pt x="2371028" y="4982061"/>
                  <a:pt x="2071650" y="4960620"/>
                </a:cubicBezTo>
                <a:cubicBezTo>
                  <a:pt x="1772272" y="4939179"/>
                  <a:pt x="1716198" y="4983482"/>
                  <a:pt x="1523987" y="4960620"/>
                </a:cubicBezTo>
                <a:cubicBezTo>
                  <a:pt x="1331776" y="4937758"/>
                  <a:pt x="1053428" y="4991968"/>
                  <a:pt x="887170" y="4960620"/>
                </a:cubicBezTo>
                <a:cubicBezTo>
                  <a:pt x="720912" y="4929272"/>
                  <a:pt x="402745" y="4990971"/>
                  <a:pt x="205775" y="4960620"/>
                </a:cubicBezTo>
                <a:cubicBezTo>
                  <a:pt x="96663" y="4946674"/>
                  <a:pt x="12512" y="4882019"/>
                  <a:pt x="0" y="4754845"/>
                </a:cubicBezTo>
                <a:cubicBezTo>
                  <a:pt x="35032" y="4551650"/>
                  <a:pt x="-2834" y="4350263"/>
                  <a:pt x="0" y="4013996"/>
                </a:cubicBezTo>
                <a:cubicBezTo>
                  <a:pt x="2834" y="3677729"/>
                  <a:pt x="5256" y="3543950"/>
                  <a:pt x="0" y="3318639"/>
                </a:cubicBezTo>
                <a:cubicBezTo>
                  <a:pt x="-5256" y="3093328"/>
                  <a:pt x="15904" y="2964584"/>
                  <a:pt x="0" y="2759753"/>
                </a:cubicBezTo>
                <a:cubicBezTo>
                  <a:pt x="-15904" y="2554922"/>
                  <a:pt x="8356" y="2314531"/>
                  <a:pt x="0" y="2064395"/>
                </a:cubicBezTo>
                <a:cubicBezTo>
                  <a:pt x="-8356" y="1814259"/>
                  <a:pt x="11442" y="1723102"/>
                  <a:pt x="0" y="1551000"/>
                </a:cubicBezTo>
                <a:cubicBezTo>
                  <a:pt x="-11442" y="1378898"/>
                  <a:pt x="-14745" y="1017528"/>
                  <a:pt x="0" y="855642"/>
                </a:cubicBezTo>
                <a:cubicBezTo>
                  <a:pt x="14745" y="693756"/>
                  <a:pt x="-9820" y="398357"/>
                  <a:pt x="0" y="205775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4226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Rectangle 4">
            <a:extLst>
              <a:ext uri="{FF2B5EF4-FFF2-40B4-BE49-F238E27FC236}">
                <a16:creationId xmlns:a16="http://schemas.microsoft.com/office/drawing/2014/main" id="{4B37B3AB-C2C8-BF63-5F50-88FBEFFD4D81}"/>
              </a:ext>
            </a:extLst>
          </p:cNvPr>
          <p:cNvSpPr txBox="1"/>
          <p:nvPr/>
        </p:nvSpPr>
        <p:spPr>
          <a:xfrm>
            <a:off x="3968342" y="407257"/>
            <a:ext cx="4255315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实习期间的学习与技能储备</a:t>
            </a:r>
            <a:endParaRPr sz="2700" dirty="0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F02DE550-3130-B6A5-9362-CD4BE3D8EB4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40402" y="286061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95803ECA-6982-B4C0-A6C4-C453B84AC4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792802" y="301301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24B91F6E-3EF9-7C38-7CCD-747527F1C1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3179" y="1083662"/>
            <a:ext cx="9559290" cy="955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3A5D2EA-A020-34AC-78CA-6F48DCD8B98C}"/>
              </a:ext>
            </a:extLst>
          </p:cNvPr>
          <p:cNvSpPr txBox="1"/>
          <p:nvPr/>
        </p:nvSpPr>
        <p:spPr>
          <a:xfrm>
            <a:off x="233125" y="1110745"/>
            <a:ext cx="21403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vLLM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框架及调度策略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3E150B1F-E8C8-375E-8D28-C1868D5F844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45202" y="316541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0E3CBE2-7332-17CE-AA2B-3DEE8CD8F192}"/>
              </a:ext>
            </a:extLst>
          </p:cNvPr>
          <p:cNvSpPr txBox="1"/>
          <p:nvPr/>
        </p:nvSpPr>
        <p:spPr>
          <a:xfrm>
            <a:off x="1164630" y="1660899"/>
            <a:ext cx="2417649" cy="787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vLLM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中的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KV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cache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管理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（前缀哈希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+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双向链表）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54F23F3D-2C1E-AF05-01A3-277AA43F3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608" y="2470079"/>
            <a:ext cx="4429187" cy="25063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FA45DEB-653E-9B0C-58CC-C47472434C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821" y="4986036"/>
            <a:ext cx="4735830" cy="1576604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6046595B-2D56-F517-55DD-BF17DE67D760}"/>
              </a:ext>
            </a:extLst>
          </p:cNvPr>
          <p:cNvSpPr txBox="1"/>
          <p:nvPr/>
        </p:nvSpPr>
        <p:spPr>
          <a:xfrm>
            <a:off x="7060265" y="1322345"/>
            <a:ext cx="20026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Request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队列的调度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4DFB97A7-AEDC-6015-2E19-BEB25F0B91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4108" y="1840011"/>
            <a:ext cx="5049477" cy="2230911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8B626699-3FC6-85CF-8D4B-199FE0E0CC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1767" y="4180999"/>
            <a:ext cx="6763165" cy="237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95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0CDCD4-E891-9C99-F4B5-BBEA7F899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6BEFA9B6-A5E4-2D9B-8B99-A0F739093C96}"/>
              </a:ext>
            </a:extLst>
          </p:cNvPr>
          <p:cNvSpPr txBox="1"/>
          <p:nvPr/>
        </p:nvSpPr>
        <p:spPr>
          <a:xfrm>
            <a:off x="3968342" y="407257"/>
            <a:ext cx="4255315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实习期间的学习与技能储备</a:t>
            </a:r>
            <a:endParaRPr sz="2700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358A7D0-BDAE-E4AE-EFD8-65E459F628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3179" y="1083662"/>
            <a:ext cx="9559290" cy="955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B74F4C5-90FD-9694-FCB5-C33AECE040DB}"/>
              </a:ext>
            </a:extLst>
          </p:cNvPr>
          <p:cNvSpPr txBox="1"/>
          <p:nvPr/>
        </p:nvSpPr>
        <p:spPr>
          <a:xfrm>
            <a:off x="233125" y="1110745"/>
            <a:ext cx="38806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vLLM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不同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attention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的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CUDA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Graph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行为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7FFD6A50-BFD8-851A-9674-3EDEE2ECE7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782376"/>
              </p:ext>
            </p:extLst>
          </p:nvPr>
        </p:nvGraphicFramePr>
        <p:xfrm>
          <a:off x="2388295" y="2585416"/>
          <a:ext cx="7415408" cy="25492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7893">
                  <a:extLst>
                    <a:ext uri="{9D8B030D-6E8A-4147-A177-3AD203B41FA5}">
                      <a16:colId xmlns:a16="http://schemas.microsoft.com/office/drawing/2014/main" val="3100161984"/>
                    </a:ext>
                  </a:extLst>
                </a:gridCol>
                <a:gridCol w="5277515">
                  <a:extLst>
                    <a:ext uri="{9D8B030D-6E8A-4147-A177-3AD203B41FA5}">
                      <a16:colId xmlns:a16="http://schemas.microsoft.com/office/drawing/2014/main" val="1969687850"/>
                    </a:ext>
                  </a:extLst>
                </a:gridCol>
              </a:tblGrid>
              <a:tr h="41113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kern="1200" dirty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+mn-cs"/>
                        </a:rPr>
                        <a:t>attention</a:t>
                      </a:r>
                      <a:endParaRPr lang="zh-CN" altLang="en-US" sz="1200" b="1" kern="12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+mn-cs"/>
                        </a:rPr>
                        <a:t>支持的</a:t>
                      </a:r>
                      <a:r>
                        <a:rPr lang="en-US" altLang="zh-CN" sz="1200" kern="1200" dirty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+mn-cs"/>
                        </a:rPr>
                        <a:t>graph</a:t>
                      </a:r>
                      <a:r>
                        <a:rPr lang="zh-CN" altLang="en-US" sz="1200" kern="1200" dirty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+mn-cs"/>
                        </a:rPr>
                        <a:t>类型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677174"/>
                  </a:ext>
                </a:extLst>
              </a:tr>
              <a:tr h="49364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Flash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attention</a:t>
                      </a:r>
                      <a:endParaRPr lang="zh-CN" altLang="en-US" sz="1200" kern="1200" dirty="0">
                        <a:solidFill>
                          <a:srgbClr val="181818"/>
                        </a:solidFill>
                        <a:latin typeface="微软雅黑"/>
                        <a:ea typeface="微软雅黑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V2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：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piecewise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CUDA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GRAPH</a:t>
                      </a:r>
                    </a:p>
                    <a:p>
                      <a:pPr marL="0" algn="ctr" defTabSz="914400" rtl="0" eaLnBrk="1" latinLnBrk="0" hangingPunct="1"/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V3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：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full CUDA GRAPH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732669"/>
                  </a:ext>
                </a:extLst>
              </a:tr>
              <a:tr h="41113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kern="1200" dirty="0" err="1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FlashInfer</a:t>
                      </a:r>
                      <a:endParaRPr lang="zh-CN" altLang="en-US" sz="1200" kern="1200" dirty="0">
                        <a:solidFill>
                          <a:srgbClr val="181818"/>
                        </a:solidFill>
                        <a:latin typeface="微软雅黑"/>
                        <a:ea typeface="微软雅黑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仅支持纯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decode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模式的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CUDA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GRAPH</a:t>
                      </a:r>
                      <a:endParaRPr lang="zh-CN" altLang="en-US" sz="1200" kern="1200" dirty="0">
                        <a:solidFill>
                          <a:srgbClr val="181818"/>
                        </a:solidFill>
                        <a:latin typeface="微软雅黑"/>
                        <a:ea typeface="微软雅黑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048723"/>
                  </a:ext>
                </a:extLst>
              </a:tr>
              <a:tr h="41113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kern="1200" dirty="0" err="1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TritonAttention</a:t>
                      </a:r>
                      <a:endParaRPr lang="zh-CN" altLang="en-US" sz="1200" kern="1200" dirty="0">
                        <a:solidFill>
                          <a:srgbClr val="181818"/>
                        </a:solidFill>
                        <a:latin typeface="微软雅黑"/>
                        <a:ea typeface="微软雅黑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支持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full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CUDA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GRAPH</a:t>
                      </a:r>
                      <a:endParaRPr lang="zh-CN" altLang="en-US" sz="1200" kern="1200" dirty="0">
                        <a:solidFill>
                          <a:srgbClr val="181818"/>
                        </a:solidFill>
                        <a:latin typeface="微软雅黑"/>
                        <a:ea typeface="微软雅黑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933252"/>
                  </a:ext>
                </a:extLst>
              </a:tr>
              <a:tr h="41113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kern="1200" dirty="0" err="1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XFormers</a:t>
                      </a:r>
                      <a:endParaRPr lang="zh-CN" altLang="en-US" sz="1200" kern="1200" dirty="0">
                        <a:solidFill>
                          <a:srgbClr val="181818"/>
                        </a:solidFill>
                        <a:latin typeface="微软雅黑"/>
                        <a:ea typeface="微软雅黑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支持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piecewise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CUDA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GRAPH</a:t>
                      </a:r>
                      <a:endParaRPr lang="zh-CN" altLang="en-US" sz="1200" kern="1200" dirty="0">
                        <a:solidFill>
                          <a:srgbClr val="181818"/>
                        </a:solidFill>
                        <a:latin typeface="微软雅黑"/>
                        <a:ea typeface="微软雅黑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3261166"/>
                  </a:ext>
                </a:extLst>
              </a:tr>
              <a:tr h="41113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FlexAttention</a:t>
                      </a:r>
                      <a:endParaRPr lang="zh-CN" altLang="en-US" sz="1200" kern="1200" dirty="0">
                        <a:solidFill>
                          <a:srgbClr val="181818"/>
                        </a:solidFill>
                        <a:latin typeface="微软雅黑"/>
                        <a:ea typeface="微软雅黑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支持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piecewise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CUDA</a:t>
                      </a:r>
                      <a:r>
                        <a:rPr lang="zh-CN" altLang="en-US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181818"/>
                          </a:solidFill>
                          <a:latin typeface="微软雅黑"/>
                          <a:ea typeface="微软雅黑"/>
                          <a:cs typeface="+mn-cs"/>
                        </a:rPr>
                        <a:t>GRAPH</a:t>
                      </a:r>
                      <a:endParaRPr lang="zh-CN" altLang="en-US" sz="1200" kern="1200" dirty="0">
                        <a:solidFill>
                          <a:srgbClr val="181818"/>
                        </a:solidFill>
                        <a:latin typeface="微软雅黑"/>
                        <a:ea typeface="微软雅黑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1709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9931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98F488-5761-D9D6-C373-5A0FF27AE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4">
            <a:extLst>
              <a:ext uri="{FF2B5EF4-FFF2-40B4-BE49-F238E27FC236}">
                <a16:creationId xmlns:a16="http://schemas.microsoft.com/office/drawing/2014/main" id="{E83E8A58-8587-7477-AE95-77A6C542D609}"/>
              </a:ext>
            </a:extLst>
          </p:cNvPr>
          <p:cNvSpPr txBox="1"/>
          <p:nvPr/>
        </p:nvSpPr>
        <p:spPr>
          <a:xfrm>
            <a:off x="3968342" y="407257"/>
            <a:ext cx="4255315" cy="507831"/>
          </a:xfrm>
          <a:prstGeom prst="rect">
            <a:avLst/>
          </a:prstGeom>
          <a:ln w="25400">
            <a:miter lim="400000"/>
          </a:ln>
        </p:spPr>
        <p:txBody>
          <a:bodyPr wrap="square" lIns="22860" rIns="22860">
            <a:spAutoFit/>
          </a:bodyPr>
          <a:lstStyle/>
          <a:p>
            <a:pPr defTabSz="228600">
              <a:defRPr sz="5400" b="1">
                <a:solidFill>
                  <a:srgbClr val="37373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sz="2700" dirty="0"/>
              <a:t>实习期间的学习与技能储备</a:t>
            </a:r>
            <a:endParaRPr sz="2700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558E1BF7-D6AF-38CC-A124-466D5B6B8A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1554480" y="-3108547"/>
            <a:ext cx="9559290" cy="955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E89A318-4D43-8D58-2425-66D5B575C6CF}"/>
              </a:ext>
            </a:extLst>
          </p:cNvPr>
          <p:cNvSpPr txBox="1"/>
          <p:nvPr/>
        </p:nvSpPr>
        <p:spPr>
          <a:xfrm>
            <a:off x="233125" y="1110745"/>
            <a:ext cx="24304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SGLang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框架及调度策略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F0A69C29-130A-766B-48B5-E932969255F8}"/>
              </a:ext>
            </a:extLst>
          </p:cNvPr>
          <p:cNvSpPr/>
          <p:nvPr/>
        </p:nvSpPr>
        <p:spPr>
          <a:xfrm>
            <a:off x="1962183" y="2334966"/>
            <a:ext cx="8267633" cy="3230109"/>
          </a:xfrm>
          <a:custGeom>
            <a:avLst/>
            <a:gdLst>
              <a:gd name="connsiteX0" fmla="*/ 0 w 8267633"/>
              <a:gd name="connsiteY0" fmla="*/ 136504 h 3230109"/>
              <a:gd name="connsiteX1" fmla="*/ 136504 w 8267633"/>
              <a:gd name="connsiteY1" fmla="*/ 0 h 3230109"/>
              <a:gd name="connsiteX2" fmla="*/ 562884 w 8267633"/>
              <a:gd name="connsiteY2" fmla="*/ 0 h 3230109"/>
              <a:gd name="connsiteX3" fmla="*/ 1229103 w 8267633"/>
              <a:gd name="connsiteY3" fmla="*/ 0 h 3230109"/>
              <a:gd name="connsiteX4" fmla="*/ 2055214 w 8267633"/>
              <a:gd name="connsiteY4" fmla="*/ 0 h 3230109"/>
              <a:gd name="connsiteX5" fmla="*/ 2801379 w 8267633"/>
              <a:gd name="connsiteY5" fmla="*/ 0 h 3230109"/>
              <a:gd name="connsiteX6" fmla="*/ 3387652 w 8267633"/>
              <a:gd name="connsiteY6" fmla="*/ 0 h 3230109"/>
              <a:gd name="connsiteX7" fmla="*/ 4133816 w 8267633"/>
              <a:gd name="connsiteY7" fmla="*/ 0 h 3230109"/>
              <a:gd name="connsiteX8" fmla="*/ 4640143 w 8267633"/>
              <a:gd name="connsiteY8" fmla="*/ 0 h 3230109"/>
              <a:gd name="connsiteX9" fmla="*/ 5306361 w 8267633"/>
              <a:gd name="connsiteY9" fmla="*/ 0 h 3230109"/>
              <a:gd name="connsiteX10" fmla="*/ 5732742 w 8267633"/>
              <a:gd name="connsiteY10" fmla="*/ 0 h 3230109"/>
              <a:gd name="connsiteX11" fmla="*/ 6558853 w 8267633"/>
              <a:gd name="connsiteY11" fmla="*/ 0 h 3230109"/>
              <a:gd name="connsiteX12" fmla="*/ 7225071 w 8267633"/>
              <a:gd name="connsiteY12" fmla="*/ 0 h 3230109"/>
              <a:gd name="connsiteX13" fmla="*/ 8131129 w 8267633"/>
              <a:gd name="connsiteY13" fmla="*/ 0 h 3230109"/>
              <a:gd name="connsiteX14" fmla="*/ 8267633 w 8267633"/>
              <a:gd name="connsiteY14" fmla="*/ 136504 h 3230109"/>
              <a:gd name="connsiteX15" fmla="*/ 8267633 w 8267633"/>
              <a:gd name="connsiteY15" fmla="*/ 757495 h 3230109"/>
              <a:gd name="connsiteX16" fmla="*/ 8267633 w 8267633"/>
              <a:gd name="connsiteY16" fmla="*/ 1378486 h 3230109"/>
              <a:gd name="connsiteX17" fmla="*/ 8267633 w 8267633"/>
              <a:gd name="connsiteY17" fmla="*/ 2029049 h 3230109"/>
              <a:gd name="connsiteX18" fmla="*/ 8267633 w 8267633"/>
              <a:gd name="connsiteY18" fmla="*/ 3093605 h 3230109"/>
              <a:gd name="connsiteX19" fmla="*/ 8131129 w 8267633"/>
              <a:gd name="connsiteY19" fmla="*/ 3230109 h 3230109"/>
              <a:gd name="connsiteX20" fmla="*/ 7704749 w 8267633"/>
              <a:gd name="connsiteY20" fmla="*/ 3230109 h 3230109"/>
              <a:gd name="connsiteX21" fmla="*/ 6958584 w 8267633"/>
              <a:gd name="connsiteY21" fmla="*/ 3230109 h 3230109"/>
              <a:gd name="connsiteX22" fmla="*/ 6372312 w 8267633"/>
              <a:gd name="connsiteY22" fmla="*/ 3230109 h 3230109"/>
              <a:gd name="connsiteX23" fmla="*/ 5865985 w 8267633"/>
              <a:gd name="connsiteY23" fmla="*/ 3230109 h 3230109"/>
              <a:gd name="connsiteX24" fmla="*/ 5439605 w 8267633"/>
              <a:gd name="connsiteY24" fmla="*/ 3230109 h 3230109"/>
              <a:gd name="connsiteX25" fmla="*/ 4933279 w 8267633"/>
              <a:gd name="connsiteY25" fmla="*/ 3230109 h 3230109"/>
              <a:gd name="connsiteX26" fmla="*/ 4426953 w 8267633"/>
              <a:gd name="connsiteY26" fmla="*/ 3230109 h 3230109"/>
              <a:gd name="connsiteX27" fmla="*/ 3760734 w 8267633"/>
              <a:gd name="connsiteY27" fmla="*/ 3230109 h 3230109"/>
              <a:gd name="connsiteX28" fmla="*/ 3094515 w 8267633"/>
              <a:gd name="connsiteY28" fmla="*/ 3230109 h 3230109"/>
              <a:gd name="connsiteX29" fmla="*/ 2508243 w 8267633"/>
              <a:gd name="connsiteY29" fmla="*/ 3230109 h 3230109"/>
              <a:gd name="connsiteX30" fmla="*/ 1682131 w 8267633"/>
              <a:gd name="connsiteY30" fmla="*/ 3230109 h 3230109"/>
              <a:gd name="connsiteX31" fmla="*/ 1175805 w 8267633"/>
              <a:gd name="connsiteY31" fmla="*/ 3230109 h 3230109"/>
              <a:gd name="connsiteX32" fmla="*/ 136504 w 8267633"/>
              <a:gd name="connsiteY32" fmla="*/ 3230109 h 3230109"/>
              <a:gd name="connsiteX33" fmla="*/ 0 w 8267633"/>
              <a:gd name="connsiteY33" fmla="*/ 3093605 h 3230109"/>
              <a:gd name="connsiteX34" fmla="*/ 0 w 8267633"/>
              <a:gd name="connsiteY34" fmla="*/ 2561327 h 3230109"/>
              <a:gd name="connsiteX35" fmla="*/ 0 w 8267633"/>
              <a:gd name="connsiteY35" fmla="*/ 2058620 h 3230109"/>
              <a:gd name="connsiteX36" fmla="*/ 0 w 8267633"/>
              <a:gd name="connsiteY36" fmla="*/ 1408057 h 3230109"/>
              <a:gd name="connsiteX37" fmla="*/ 0 w 8267633"/>
              <a:gd name="connsiteY37" fmla="*/ 757495 h 3230109"/>
              <a:gd name="connsiteX38" fmla="*/ 0 w 8267633"/>
              <a:gd name="connsiteY38" fmla="*/ 136504 h 323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8267633" h="3230109" fill="none" extrusionOk="0">
                <a:moveTo>
                  <a:pt x="0" y="136504"/>
                </a:moveTo>
                <a:cubicBezTo>
                  <a:pt x="-18357" y="63316"/>
                  <a:pt x="69977" y="9308"/>
                  <a:pt x="136504" y="0"/>
                </a:cubicBezTo>
                <a:cubicBezTo>
                  <a:pt x="275753" y="19490"/>
                  <a:pt x="462983" y="988"/>
                  <a:pt x="562884" y="0"/>
                </a:cubicBezTo>
                <a:cubicBezTo>
                  <a:pt x="662785" y="-988"/>
                  <a:pt x="919964" y="4439"/>
                  <a:pt x="1229103" y="0"/>
                </a:cubicBezTo>
                <a:cubicBezTo>
                  <a:pt x="1538242" y="-4439"/>
                  <a:pt x="1811902" y="16408"/>
                  <a:pt x="2055214" y="0"/>
                </a:cubicBezTo>
                <a:cubicBezTo>
                  <a:pt x="2298526" y="-16408"/>
                  <a:pt x="2496264" y="11455"/>
                  <a:pt x="2801379" y="0"/>
                </a:cubicBezTo>
                <a:cubicBezTo>
                  <a:pt x="3106495" y="-11455"/>
                  <a:pt x="3161857" y="10716"/>
                  <a:pt x="3387652" y="0"/>
                </a:cubicBezTo>
                <a:cubicBezTo>
                  <a:pt x="3613447" y="-10716"/>
                  <a:pt x="3908255" y="30466"/>
                  <a:pt x="4133816" y="0"/>
                </a:cubicBezTo>
                <a:cubicBezTo>
                  <a:pt x="4359377" y="-30466"/>
                  <a:pt x="4401882" y="17213"/>
                  <a:pt x="4640143" y="0"/>
                </a:cubicBezTo>
                <a:cubicBezTo>
                  <a:pt x="4878404" y="-17213"/>
                  <a:pt x="5041459" y="-2107"/>
                  <a:pt x="5306361" y="0"/>
                </a:cubicBezTo>
                <a:cubicBezTo>
                  <a:pt x="5571263" y="2107"/>
                  <a:pt x="5597622" y="-14227"/>
                  <a:pt x="5732742" y="0"/>
                </a:cubicBezTo>
                <a:cubicBezTo>
                  <a:pt x="5867862" y="14227"/>
                  <a:pt x="6229967" y="-33706"/>
                  <a:pt x="6558853" y="0"/>
                </a:cubicBezTo>
                <a:cubicBezTo>
                  <a:pt x="6887739" y="33706"/>
                  <a:pt x="6896557" y="24697"/>
                  <a:pt x="7225071" y="0"/>
                </a:cubicBezTo>
                <a:cubicBezTo>
                  <a:pt x="7553585" y="-24697"/>
                  <a:pt x="7733387" y="-25637"/>
                  <a:pt x="8131129" y="0"/>
                </a:cubicBezTo>
                <a:cubicBezTo>
                  <a:pt x="8210146" y="7741"/>
                  <a:pt x="8265094" y="71501"/>
                  <a:pt x="8267633" y="136504"/>
                </a:cubicBezTo>
                <a:cubicBezTo>
                  <a:pt x="8247432" y="369845"/>
                  <a:pt x="8288112" y="534053"/>
                  <a:pt x="8267633" y="757495"/>
                </a:cubicBezTo>
                <a:cubicBezTo>
                  <a:pt x="8247154" y="980937"/>
                  <a:pt x="8286920" y="1157517"/>
                  <a:pt x="8267633" y="1378486"/>
                </a:cubicBezTo>
                <a:cubicBezTo>
                  <a:pt x="8248346" y="1599455"/>
                  <a:pt x="8259428" y="1792741"/>
                  <a:pt x="8267633" y="2029049"/>
                </a:cubicBezTo>
                <a:cubicBezTo>
                  <a:pt x="8275838" y="2265357"/>
                  <a:pt x="8286453" y="2848596"/>
                  <a:pt x="8267633" y="3093605"/>
                </a:cubicBezTo>
                <a:cubicBezTo>
                  <a:pt x="8271040" y="3175619"/>
                  <a:pt x="8224147" y="3225146"/>
                  <a:pt x="8131129" y="3230109"/>
                </a:cubicBezTo>
                <a:cubicBezTo>
                  <a:pt x="7973232" y="3247903"/>
                  <a:pt x="7813150" y="3240334"/>
                  <a:pt x="7704749" y="3230109"/>
                </a:cubicBezTo>
                <a:cubicBezTo>
                  <a:pt x="7596348" y="3219884"/>
                  <a:pt x="7270494" y="3227486"/>
                  <a:pt x="6958584" y="3230109"/>
                </a:cubicBezTo>
                <a:cubicBezTo>
                  <a:pt x="6646675" y="3232732"/>
                  <a:pt x="6496949" y="3249935"/>
                  <a:pt x="6372312" y="3230109"/>
                </a:cubicBezTo>
                <a:cubicBezTo>
                  <a:pt x="6247675" y="3210283"/>
                  <a:pt x="6065067" y="3214242"/>
                  <a:pt x="5865985" y="3230109"/>
                </a:cubicBezTo>
                <a:cubicBezTo>
                  <a:pt x="5666903" y="3245976"/>
                  <a:pt x="5608322" y="3245362"/>
                  <a:pt x="5439605" y="3230109"/>
                </a:cubicBezTo>
                <a:cubicBezTo>
                  <a:pt x="5270888" y="3214856"/>
                  <a:pt x="5127090" y="3230874"/>
                  <a:pt x="4933279" y="3230109"/>
                </a:cubicBezTo>
                <a:cubicBezTo>
                  <a:pt x="4739468" y="3229344"/>
                  <a:pt x="4667126" y="3255374"/>
                  <a:pt x="4426953" y="3230109"/>
                </a:cubicBezTo>
                <a:cubicBezTo>
                  <a:pt x="4186780" y="3204844"/>
                  <a:pt x="4055244" y="3242664"/>
                  <a:pt x="3760734" y="3230109"/>
                </a:cubicBezTo>
                <a:cubicBezTo>
                  <a:pt x="3466224" y="3217554"/>
                  <a:pt x="3303012" y="3240336"/>
                  <a:pt x="3094515" y="3230109"/>
                </a:cubicBezTo>
                <a:cubicBezTo>
                  <a:pt x="2886018" y="3219882"/>
                  <a:pt x="2757941" y="3201783"/>
                  <a:pt x="2508243" y="3230109"/>
                </a:cubicBezTo>
                <a:cubicBezTo>
                  <a:pt x="2258545" y="3258435"/>
                  <a:pt x="1871307" y="3224346"/>
                  <a:pt x="1682131" y="3230109"/>
                </a:cubicBezTo>
                <a:cubicBezTo>
                  <a:pt x="1492955" y="3235872"/>
                  <a:pt x="1368107" y="3252844"/>
                  <a:pt x="1175805" y="3230109"/>
                </a:cubicBezTo>
                <a:cubicBezTo>
                  <a:pt x="983503" y="3207374"/>
                  <a:pt x="504273" y="3242090"/>
                  <a:pt x="136504" y="3230109"/>
                </a:cubicBezTo>
                <a:cubicBezTo>
                  <a:pt x="72604" y="3226074"/>
                  <a:pt x="3960" y="3159493"/>
                  <a:pt x="0" y="3093605"/>
                </a:cubicBezTo>
                <a:cubicBezTo>
                  <a:pt x="9585" y="2881397"/>
                  <a:pt x="20682" y="2677034"/>
                  <a:pt x="0" y="2561327"/>
                </a:cubicBezTo>
                <a:cubicBezTo>
                  <a:pt x="-20682" y="2445620"/>
                  <a:pt x="19710" y="2209139"/>
                  <a:pt x="0" y="2058620"/>
                </a:cubicBezTo>
                <a:cubicBezTo>
                  <a:pt x="-19710" y="1908101"/>
                  <a:pt x="-29011" y="1593452"/>
                  <a:pt x="0" y="1408057"/>
                </a:cubicBezTo>
                <a:cubicBezTo>
                  <a:pt x="29011" y="1222662"/>
                  <a:pt x="-24823" y="1038708"/>
                  <a:pt x="0" y="757495"/>
                </a:cubicBezTo>
                <a:cubicBezTo>
                  <a:pt x="24823" y="476282"/>
                  <a:pt x="-28848" y="387762"/>
                  <a:pt x="0" y="136504"/>
                </a:cubicBezTo>
                <a:close/>
              </a:path>
              <a:path w="8267633" h="3230109" stroke="0" extrusionOk="0">
                <a:moveTo>
                  <a:pt x="0" y="136504"/>
                </a:moveTo>
                <a:cubicBezTo>
                  <a:pt x="-8604" y="55808"/>
                  <a:pt x="45886" y="5716"/>
                  <a:pt x="136504" y="0"/>
                </a:cubicBezTo>
                <a:cubicBezTo>
                  <a:pt x="379037" y="-27443"/>
                  <a:pt x="757441" y="12450"/>
                  <a:pt x="962615" y="0"/>
                </a:cubicBezTo>
                <a:cubicBezTo>
                  <a:pt x="1167789" y="-12450"/>
                  <a:pt x="1324437" y="22003"/>
                  <a:pt x="1548888" y="0"/>
                </a:cubicBezTo>
                <a:cubicBezTo>
                  <a:pt x="1773339" y="-22003"/>
                  <a:pt x="1858948" y="-20153"/>
                  <a:pt x="2055214" y="0"/>
                </a:cubicBezTo>
                <a:cubicBezTo>
                  <a:pt x="2251480" y="20153"/>
                  <a:pt x="2479220" y="19075"/>
                  <a:pt x="2801379" y="0"/>
                </a:cubicBezTo>
                <a:cubicBezTo>
                  <a:pt x="3123538" y="-19075"/>
                  <a:pt x="3254719" y="-12381"/>
                  <a:pt x="3387652" y="0"/>
                </a:cubicBezTo>
                <a:cubicBezTo>
                  <a:pt x="3520585" y="12381"/>
                  <a:pt x="3966729" y="21493"/>
                  <a:pt x="4213763" y="0"/>
                </a:cubicBezTo>
                <a:cubicBezTo>
                  <a:pt x="4460797" y="-21493"/>
                  <a:pt x="4529951" y="19994"/>
                  <a:pt x="4720089" y="0"/>
                </a:cubicBezTo>
                <a:cubicBezTo>
                  <a:pt x="4910227" y="-19994"/>
                  <a:pt x="5145813" y="-9067"/>
                  <a:pt x="5546200" y="0"/>
                </a:cubicBezTo>
                <a:cubicBezTo>
                  <a:pt x="5946587" y="9067"/>
                  <a:pt x="5813226" y="4438"/>
                  <a:pt x="5972580" y="0"/>
                </a:cubicBezTo>
                <a:cubicBezTo>
                  <a:pt x="6131934" y="-4438"/>
                  <a:pt x="6430626" y="6217"/>
                  <a:pt x="6638799" y="0"/>
                </a:cubicBezTo>
                <a:cubicBezTo>
                  <a:pt x="6846972" y="-6217"/>
                  <a:pt x="7028769" y="19835"/>
                  <a:pt x="7305018" y="0"/>
                </a:cubicBezTo>
                <a:cubicBezTo>
                  <a:pt x="7581267" y="-19835"/>
                  <a:pt x="7965264" y="30079"/>
                  <a:pt x="8131129" y="0"/>
                </a:cubicBezTo>
                <a:cubicBezTo>
                  <a:pt x="8213243" y="8238"/>
                  <a:pt x="8276854" y="53042"/>
                  <a:pt x="8267633" y="136504"/>
                </a:cubicBezTo>
                <a:cubicBezTo>
                  <a:pt x="8266813" y="384900"/>
                  <a:pt x="8273553" y="465332"/>
                  <a:pt x="8267633" y="727924"/>
                </a:cubicBezTo>
                <a:cubicBezTo>
                  <a:pt x="8261713" y="990516"/>
                  <a:pt x="8275379" y="1170607"/>
                  <a:pt x="8267633" y="1319344"/>
                </a:cubicBezTo>
                <a:cubicBezTo>
                  <a:pt x="8259887" y="1468081"/>
                  <a:pt x="8252514" y="1756429"/>
                  <a:pt x="8267633" y="1969907"/>
                </a:cubicBezTo>
                <a:cubicBezTo>
                  <a:pt x="8282752" y="2183385"/>
                  <a:pt x="8283812" y="2359450"/>
                  <a:pt x="8267633" y="2561327"/>
                </a:cubicBezTo>
                <a:cubicBezTo>
                  <a:pt x="8251454" y="2763204"/>
                  <a:pt x="8251071" y="2940871"/>
                  <a:pt x="8267633" y="3093605"/>
                </a:cubicBezTo>
                <a:cubicBezTo>
                  <a:pt x="8264253" y="3169133"/>
                  <a:pt x="8208105" y="3227248"/>
                  <a:pt x="8131129" y="3230109"/>
                </a:cubicBezTo>
                <a:cubicBezTo>
                  <a:pt x="7908480" y="3264831"/>
                  <a:pt x="7669901" y="3258424"/>
                  <a:pt x="7384964" y="3230109"/>
                </a:cubicBezTo>
                <a:cubicBezTo>
                  <a:pt x="7100028" y="3201794"/>
                  <a:pt x="7005831" y="3235286"/>
                  <a:pt x="6878638" y="3230109"/>
                </a:cubicBezTo>
                <a:cubicBezTo>
                  <a:pt x="6751445" y="3224932"/>
                  <a:pt x="6528908" y="3254172"/>
                  <a:pt x="6212419" y="3230109"/>
                </a:cubicBezTo>
                <a:cubicBezTo>
                  <a:pt x="5895930" y="3206046"/>
                  <a:pt x="5899827" y="3211058"/>
                  <a:pt x="5786039" y="3230109"/>
                </a:cubicBezTo>
                <a:cubicBezTo>
                  <a:pt x="5672251" y="3249160"/>
                  <a:pt x="5506225" y="3248206"/>
                  <a:pt x="5359659" y="3230109"/>
                </a:cubicBezTo>
                <a:cubicBezTo>
                  <a:pt x="5213093" y="3212012"/>
                  <a:pt x="5024504" y="3198454"/>
                  <a:pt x="4693440" y="3230109"/>
                </a:cubicBezTo>
                <a:cubicBezTo>
                  <a:pt x="4362376" y="3261764"/>
                  <a:pt x="4396276" y="3212903"/>
                  <a:pt x="4187114" y="3230109"/>
                </a:cubicBezTo>
                <a:cubicBezTo>
                  <a:pt x="3977952" y="3247315"/>
                  <a:pt x="3623797" y="3221057"/>
                  <a:pt x="3440949" y="3230109"/>
                </a:cubicBezTo>
                <a:cubicBezTo>
                  <a:pt x="3258101" y="3239161"/>
                  <a:pt x="3095316" y="3205024"/>
                  <a:pt x="2934623" y="3230109"/>
                </a:cubicBezTo>
                <a:cubicBezTo>
                  <a:pt x="2773930" y="3255194"/>
                  <a:pt x="2451653" y="3263775"/>
                  <a:pt x="2188458" y="3230109"/>
                </a:cubicBezTo>
                <a:cubicBezTo>
                  <a:pt x="1925263" y="3196443"/>
                  <a:pt x="1888922" y="3220528"/>
                  <a:pt x="1762078" y="3230109"/>
                </a:cubicBezTo>
                <a:cubicBezTo>
                  <a:pt x="1635234" y="3239690"/>
                  <a:pt x="1243650" y="3203304"/>
                  <a:pt x="1015913" y="3230109"/>
                </a:cubicBezTo>
                <a:cubicBezTo>
                  <a:pt x="788177" y="3256914"/>
                  <a:pt x="465148" y="3193916"/>
                  <a:pt x="136504" y="3230109"/>
                </a:cubicBezTo>
                <a:cubicBezTo>
                  <a:pt x="49653" y="3236536"/>
                  <a:pt x="1784" y="3173827"/>
                  <a:pt x="0" y="3093605"/>
                </a:cubicBezTo>
                <a:cubicBezTo>
                  <a:pt x="-13688" y="2903376"/>
                  <a:pt x="-16552" y="2629370"/>
                  <a:pt x="0" y="2443043"/>
                </a:cubicBezTo>
                <a:cubicBezTo>
                  <a:pt x="16552" y="2256716"/>
                  <a:pt x="7526" y="2143436"/>
                  <a:pt x="0" y="1910765"/>
                </a:cubicBezTo>
                <a:cubicBezTo>
                  <a:pt x="-7526" y="1678094"/>
                  <a:pt x="-14788" y="1528726"/>
                  <a:pt x="0" y="1408057"/>
                </a:cubicBezTo>
                <a:cubicBezTo>
                  <a:pt x="14788" y="1287388"/>
                  <a:pt x="-8907" y="1071979"/>
                  <a:pt x="0" y="875779"/>
                </a:cubicBezTo>
                <a:cubicBezTo>
                  <a:pt x="8907" y="679579"/>
                  <a:pt x="5612" y="316874"/>
                  <a:pt x="0" y="136504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4226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CA2D484-3799-60D0-AD8F-8DF7BE4EC80B}"/>
              </a:ext>
            </a:extLst>
          </p:cNvPr>
          <p:cNvSpPr txBox="1"/>
          <p:nvPr/>
        </p:nvSpPr>
        <p:spPr>
          <a:xfrm>
            <a:off x="4923380" y="2395142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err="1">
                <a:solidFill>
                  <a:srgbClr val="181818"/>
                </a:solidFill>
                <a:latin typeface="微软雅黑"/>
                <a:ea typeface="微软雅黑"/>
              </a:rPr>
              <a:t>SGLang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中的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KV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cache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管理</a:t>
            </a:r>
            <a:endParaRPr lang="en-US" altLang="zh-CN" sz="1600" dirty="0">
              <a:solidFill>
                <a:srgbClr val="181818"/>
              </a:solidFill>
              <a:latin typeface="微软雅黑"/>
              <a:ea typeface="微软雅黑"/>
            </a:endParaRPr>
          </a:p>
          <a:p>
            <a:pPr algn="ctr"/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radix</a:t>
            </a:r>
            <a:r>
              <a:rPr lang="zh-CN" altLang="en-US" sz="1600" dirty="0">
                <a:solidFill>
                  <a:srgbClr val="181818"/>
                </a:solidFill>
                <a:latin typeface="微软雅黑"/>
                <a:ea typeface="微软雅黑"/>
              </a:rPr>
              <a:t> </a:t>
            </a:r>
            <a:r>
              <a:rPr lang="en-US" altLang="zh-CN" sz="1600" dirty="0">
                <a:solidFill>
                  <a:srgbClr val="181818"/>
                </a:solidFill>
                <a:latin typeface="微软雅黑"/>
                <a:ea typeface="微软雅黑"/>
              </a:rPr>
              <a:t>tree</a:t>
            </a: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0A327ECD-DFBC-0E79-E5F0-D77091661EA4}"/>
              </a:ext>
            </a:extLst>
          </p:cNvPr>
          <p:cNvSpPr/>
          <p:nvPr/>
        </p:nvSpPr>
        <p:spPr>
          <a:xfrm>
            <a:off x="2842182" y="3436167"/>
            <a:ext cx="1258545" cy="321711"/>
          </a:xfrm>
          <a:prstGeom prst="ellipse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>
                <a:solidFill>
                  <a:schemeClr val="bg2">
                    <a:lumMod val="50000"/>
                  </a:schemeClr>
                </a:solidFill>
              </a:rPr>
              <a:t>root_node</a:t>
            </a:r>
            <a:endParaRPr kumimoji="1" lang="en-US" altLang="zh-CN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73768B56-A2EE-3FEC-A8EE-C3C74855E18D}"/>
              </a:ext>
            </a:extLst>
          </p:cNvPr>
          <p:cNvCxnSpPr>
            <a:cxnSpLocks/>
            <a:stCxn id="28" idx="4"/>
            <a:endCxn id="33" idx="0"/>
          </p:cNvCxnSpPr>
          <p:nvPr/>
        </p:nvCxnSpPr>
        <p:spPr>
          <a:xfrm>
            <a:off x="3471455" y="3757878"/>
            <a:ext cx="3784" cy="451677"/>
          </a:xfrm>
          <a:prstGeom prst="straightConnector1">
            <a:avLst/>
          </a:prstGeom>
          <a:ln w="158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8CB98E47-3DA0-8119-B6C8-C57DAB157B2D}"/>
              </a:ext>
            </a:extLst>
          </p:cNvPr>
          <p:cNvSpPr txBox="1"/>
          <p:nvPr/>
        </p:nvSpPr>
        <p:spPr>
          <a:xfrm>
            <a:off x="3560031" y="3801102"/>
            <a:ext cx="292068" cy="276999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chemeClr val="accent1"/>
                </a:solidFill>
              </a:rPr>
              <a:t>H</a:t>
            </a:r>
            <a:endParaRPr kumimoji="1" lang="zh-CN" altLang="en-US" sz="1200" dirty="0">
              <a:solidFill>
                <a:schemeClr val="accent1"/>
              </a:solidFill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A6B51046-8040-4FE6-3FC3-3CCEB25D7166}"/>
              </a:ext>
            </a:extLst>
          </p:cNvPr>
          <p:cNvSpPr/>
          <p:nvPr/>
        </p:nvSpPr>
        <p:spPr>
          <a:xfrm>
            <a:off x="2033468" y="4209555"/>
            <a:ext cx="2883541" cy="387786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accent1"/>
                </a:solidFill>
              </a:rPr>
              <a:t>Hello, what your first name</a:t>
            </a: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AF2E2E20-D52F-78FC-4437-AEBAE1A1E356}"/>
              </a:ext>
            </a:extLst>
          </p:cNvPr>
          <p:cNvSpPr/>
          <p:nvPr/>
        </p:nvSpPr>
        <p:spPr>
          <a:xfrm>
            <a:off x="7682865" y="3387083"/>
            <a:ext cx="1312511" cy="288976"/>
          </a:xfrm>
          <a:prstGeom prst="ellipse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>
                <a:solidFill>
                  <a:schemeClr val="bg2">
                    <a:lumMod val="50000"/>
                  </a:schemeClr>
                </a:solidFill>
              </a:rPr>
              <a:t>root_node</a:t>
            </a:r>
            <a:endParaRPr kumimoji="1" lang="en-US" altLang="zh-CN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BECBFDF2-22A1-9FF5-784E-48BF9DE67526}"/>
              </a:ext>
            </a:extLst>
          </p:cNvPr>
          <p:cNvCxnSpPr>
            <a:cxnSpLocks/>
            <a:stCxn id="34" idx="4"/>
            <a:endCxn id="37" idx="0"/>
          </p:cNvCxnSpPr>
          <p:nvPr/>
        </p:nvCxnSpPr>
        <p:spPr>
          <a:xfrm flipH="1">
            <a:off x="8339120" y="3676059"/>
            <a:ext cx="1" cy="428468"/>
          </a:xfrm>
          <a:prstGeom prst="straightConnector1">
            <a:avLst/>
          </a:prstGeom>
          <a:ln w="158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04C4DD92-970B-E615-D735-5C554BFBA87A}"/>
              </a:ext>
            </a:extLst>
          </p:cNvPr>
          <p:cNvSpPr txBox="1"/>
          <p:nvPr/>
        </p:nvSpPr>
        <p:spPr>
          <a:xfrm>
            <a:off x="8354481" y="3702193"/>
            <a:ext cx="292068" cy="276999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chemeClr val="accent1"/>
                </a:solidFill>
              </a:rPr>
              <a:t>H</a:t>
            </a:r>
            <a:endParaRPr kumimoji="1" lang="zh-CN" altLang="en-US" sz="1200" dirty="0">
              <a:solidFill>
                <a:schemeClr val="accent1"/>
              </a:solidFill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97621084-E05B-4E91-EFEC-0E45EB87AF33}"/>
              </a:ext>
            </a:extLst>
          </p:cNvPr>
          <p:cNvSpPr/>
          <p:nvPr/>
        </p:nvSpPr>
        <p:spPr>
          <a:xfrm>
            <a:off x="7367570" y="4104527"/>
            <a:ext cx="1943100" cy="434397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accent1"/>
                </a:solidFill>
              </a:rPr>
              <a:t>Hello, what your</a:t>
            </a:r>
          </a:p>
        </p:txBody>
      </p: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A15C6161-F3C4-0F1D-C6CF-0B235C008897}"/>
              </a:ext>
            </a:extLst>
          </p:cNvPr>
          <p:cNvCxnSpPr>
            <a:cxnSpLocks/>
            <a:stCxn id="37" idx="3"/>
            <a:endCxn id="46" idx="0"/>
          </p:cNvCxnSpPr>
          <p:nvPr/>
        </p:nvCxnSpPr>
        <p:spPr>
          <a:xfrm flipH="1">
            <a:off x="7522956" y="4475308"/>
            <a:ext cx="129174" cy="465026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B2862C4E-0B9F-6042-B9E4-F16AD6BE08BB}"/>
              </a:ext>
            </a:extLst>
          </p:cNvPr>
          <p:cNvCxnSpPr>
            <a:cxnSpLocks/>
            <a:stCxn id="37" idx="5"/>
            <a:endCxn id="54" idx="0"/>
          </p:cNvCxnSpPr>
          <p:nvPr/>
        </p:nvCxnSpPr>
        <p:spPr>
          <a:xfrm>
            <a:off x="9026110" y="4475308"/>
            <a:ext cx="216052" cy="481347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>
            <a:extLst>
              <a:ext uri="{FF2B5EF4-FFF2-40B4-BE49-F238E27FC236}">
                <a16:creationId xmlns:a16="http://schemas.microsoft.com/office/drawing/2014/main" id="{2531C920-25EF-ED7B-1E78-943802AB64CD}"/>
              </a:ext>
            </a:extLst>
          </p:cNvPr>
          <p:cNvSpPr txBox="1"/>
          <p:nvPr/>
        </p:nvSpPr>
        <p:spPr>
          <a:xfrm>
            <a:off x="7408181" y="4575159"/>
            <a:ext cx="229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chemeClr val="accent6"/>
                </a:solidFill>
              </a:rPr>
              <a:t>f</a:t>
            </a:r>
            <a:endParaRPr kumimoji="1" lang="zh-CN" altLang="en-US" sz="1200" dirty="0">
              <a:solidFill>
                <a:schemeClr val="accent6"/>
              </a:solidFill>
            </a:endParaRPr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59F0174C-240A-2ABF-02F6-9187CD30ACBF}"/>
              </a:ext>
            </a:extLst>
          </p:cNvPr>
          <p:cNvSpPr/>
          <p:nvPr/>
        </p:nvSpPr>
        <p:spPr>
          <a:xfrm>
            <a:off x="6812777" y="4940334"/>
            <a:ext cx="1420358" cy="387558"/>
          </a:xfrm>
          <a:prstGeom prst="ellipse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accent6"/>
                </a:solidFill>
              </a:rPr>
              <a:t>first name</a:t>
            </a:r>
            <a:endParaRPr kumimoji="1" lang="zh-CN" altLang="en-US" sz="1200" dirty="0">
              <a:solidFill>
                <a:schemeClr val="accent6"/>
              </a:solidFill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BAA1687B-93E7-9D58-6522-F103058775A9}"/>
              </a:ext>
            </a:extLst>
          </p:cNvPr>
          <p:cNvSpPr/>
          <p:nvPr/>
        </p:nvSpPr>
        <p:spPr>
          <a:xfrm>
            <a:off x="8531983" y="4956655"/>
            <a:ext cx="1420357" cy="371237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accent2"/>
                </a:solidFill>
              </a:rPr>
              <a:t>second name</a:t>
            </a:r>
            <a:endParaRPr kumimoji="1" lang="zh-CN" altLang="en-US" sz="1200" dirty="0">
              <a:solidFill>
                <a:schemeClr val="accent2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8A44CD92-833E-A343-9365-8AB730E5BD27}"/>
              </a:ext>
            </a:extLst>
          </p:cNvPr>
          <p:cNvSpPr txBox="1"/>
          <p:nvPr/>
        </p:nvSpPr>
        <p:spPr>
          <a:xfrm>
            <a:off x="9118570" y="4553175"/>
            <a:ext cx="2471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chemeClr val="accent2"/>
                </a:solidFill>
              </a:rPr>
              <a:t>s</a:t>
            </a:r>
            <a:endParaRPr kumimoji="1" lang="zh-CN" altLang="en-US" sz="1200" dirty="0">
              <a:solidFill>
                <a:schemeClr val="accent2"/>
              </a:solidFill>
            </a:endParaRPr>
          </a:p>
        </p:txBody>
      </p: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995E616C-2782-FFA3-626D-D056963E8852}"/>
              </a:ext>
            </a:extLst>
          </p:cNvPr>
          <p:cNvCxnSpPr/>
          <p:nvPr/>
        </p:nvCxnSpPr>
        <p:spPr>
          <a:xfrm>
            <a:off x="5013584" y="4538924"/>
            <a:ext cx="1943100" cy="85638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2B81FCCD-8BB4-AC66-8546-949F456339A8}"/>
              </a:ext>
            </a:extLst>
          </p:cNvPr>
          <p:cNvSpPr txBox="1"/>
          <p:nvPr/>
        </p:nvSpPr>
        <p:spPr>
          <a:xfrm>
            <a:off x="5436098" y="4321378"/>
            <a:ext cx="8338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>
                <a:solidFill>
                  <a:srgbClr val="FF0000"/>
                </a:solidFill>
              </a:rPr>
              <a:t>split node</a:t>
            </a:r>
            <a:endParaRPr kumimoji="1" lang="zh-CN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469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17622</TotalTime>
  <Words>2953</Words>
  <Application>Microsoft Macintosh PowerPoint</Application>
  <PresentationFormat>宽屏</PresentationFormat>
  <Paragraphs>304</Paragraphs>
  <Slides>24</Slides>
  <Notes>10</Notes>
  <HiddenSlides>7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等线</vt:lpstr>
      <vt:lpstr>等线 Light</vt:lpstr>
      <vt:lpstr>Microsoft YaHei</vt:lpstr>
      <vt:lpstr>Microsoft YaHei</vt:lpstr>
      <vt:lpstr>字魂59号-创粗黑</vt:lpstr>
      <vt:lpstr>FZLanTingHei-L-GBK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马一凌</cp:lastModifiedBy>
  <cp:revision>82</cp:revision>
  <dcterms:created xsi:type="dcterms:W3CDTF">2022-12-15T03:47:05Z</dcterms:created>
  <dcterms:modified xsi:type="dcterms:W3CDTF">2025-09-06T12:17:37Z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